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6" r:id="rId1"/>
  </p:sldMasterIdLst>
  <p:notesMasterIdLst>
    <p:notesMasterId r:id="rId25"/>
  </p:notesMasterIdLst>
  <p:sldIdLst>
    <p:sldId id="281" r:id="rId2"/>
    <p:sldId id="282" r:id="rId3"/>
    <p:sldId id="284" r:id="rId4"/>
    <p:sldId id="285" r:id="rId5"/>
    <p:sldId id="286" r:id="rId6"/>
    <p:sldId id="287" r:id="rId7"/>
    <p:sldId id="289" r:id="rId8"/>
    <p:sldId id="290" r:id="rId9"/>
    <p:sldId id="291" r:id="rId10"/>
    <p:sldId id="292" r:id="rId11"/>
    <p:sldId id="293" r:id="rId12"/>
    <p:sldId id="294" r:id="rId13"/>
    <p:sldId id="295" r:id="rId14"/>
    <p:sldId id="296" r:id="rId15"/>
    <p:sldId id="303" r:id="rId16"/>
    <p:sldId id="275" r:id="rId17"/>
    <p:sldId id="297" r:id="rId18"/>
    <p:sldId id="299" r:id="rId19"/>
    <p:sldId id="300" r:id="rId20"/>
    <p:sldId id="301" r:id="rId21"/>
    <p:sldId id="306" r:id="rId22"/>
    <p:sldId id="307" r:id="rId23"/>
    <p:sldId id="305"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766D"/>
    <a:srgbClr val="02BFC4"/>
    <a:srgbClr val="F9948E"/>
    <a:srgbClr val="FCA485"/>
    <a:srgbClr val="EDA5D2"/>
    <a:srgbClr val="88CDB6"/>
    <a:srgbClr val="FFDC34"/>
    <a:srgbClr val="98D5C1"/>
    <a:srgbClr val="2CA18A"/>
    <a:srgbClr val="4840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Stile medio 2 - Color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75DCB02-9BB8-47FD-8907-85C794F793BA}" styleName="Stile con tema 1 - Colore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Stile con tema 1 - Colore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354"/>
    <p:restoredTop sz="96860"/>
  </p:normalViewPr>
  <p:slideViewPr>
    <p:cSldViewPr snapToGrid="0">
      <p:cViewPr varScale="1">
        <p:scale>
          <a:sx n="124" d="100"/>
          <a:sy n="124" d="100"/>
        </p:scale>
        <p:origin x="24" y="168"/>
      </p:cViewPr>
      <p:guideLst/>
    </p:cSldViewPr>
  </p:slideViewPr>
  <p:notesTextViewPr>
    <p:cViewPr>
      <p:scale>
        <a:sx n="95" d="100"/>
        <a:sy n="9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A2BB2D-F805-4847-9B1A-4A5994DF6365}" type="doc">
      <dgm:prSet loTypeId="urn:microsoft.com/office/officeart/2005/8/layout/vList4" loCatId="" qsTypeId="urn:microsoft.com/office/officeart/2005/8/quickstyle/simple1" qsCatId="simple" csTypeId="urn:microsoft.com/office/officeart/2005/8/colors/colorful4" csCatId="colorful" phldr="1"/>
      <dgm:spPr/>
      <dgm:t>
        <a:bodyPr/>
        <a:lstStyle/>
        <a:p>
          <a:endParaRPr lang="it-IT"/>
        </a:p>
      </dgm:t>
    </dgm:pt>
    <dgm:pt modelId="{D6E0F078-AE10-BD43-8400-E50DC34D67F3}">
      <dgm:prSet phldrT="[Testo]"/>
      <dgm:spPr/>
      <dgm:t>
        <a:bodyPr/>
        <a:lstStyle/>
        <a:p>
          <a:r>
            <a:rPr lang="en-US" dirty="0">
              <a:latin typeface="+mn-lt"/>
              <a:ea typeface="Cambria Math" panose="02040503050406030204" pitchFamily="18" charset="0"/>
            </a:rPr>
            <a:t>It belongs to the family of FBA algorithms that models metabolic fluxes (the rate by which chemical reactions convert substrates to products) through constraint-based optimization</a:t>
          </a:r>
          <a:endParaRPr lang="it-IT" dirty="0">
            <a:latin typeface="+mn-lt"/>
          </a:endParaRPr>
        </a:p>
      </dgm:t>
    </dgm:pt>
    <dgm:pt modelId="{5A04BA0B-96EF-254C-A453-4F2DD52DF499}" type="parTrans" cxnId="{FB3B48D5-29D1-A94B-BA95-F93EA4AB4686}">
      <dgm:prSet/>
      <dgm:spPr/>
      <dgm:t>
        <a:bodyPr/>
        <a:lstStyle/>
        <a:p>
          <a:endParaRPr lang="it-IT"/>
        </a:p>
      </dgm:t>
    </dgm:pt>
    <dgm:pt modelId="{2876F1D4-C262-6746-A4B2-BDF6B87DD817}" type="sibTrans" cxnId="{FB3B48D5-29D1-A94B-BA95-F93EA4AB4686}">
      <dgm:prSet/>
      <dgm:spPr/>
      <dgm:t>
        <a:bodyPr/>
        <a:lstStyle/>
        <a:p>
          <a:endParaRPr lang="it-IT"/>
        </a:p>
      </dgm:t>
    </dgm:pt>
    <dgm:pt modelId="{2438EB83-3679-474D-BA8A-EF10E8F69203}">
      <dgm:prSet phldrT="[Testo]"/>
      <dgm:spPr/>
      <dgm:t>
        <a:bodyPr/>
        <a:lstStyle/>
        <a:p>
          <a:r>
            <a:rPr lang="en-US" dirty="0"/>
            <a:t>It uses single-cell transcriptomic profiles to characterize </a:t>
          </a:r>
          <a:r>
            <a:rPr lang="en-US" b="1" dirty="0"/>
            <a:t>cellular metabolic states</a:t>
          </a:r>
          <a:r>
            <a:rPr lang="en-US" dirty="0"/>
            <a:t> at </a:t>
          </a:r>
          <a:r>
            <a:rPr lang="en-US" i="1" dirty="0"/>
            <a:t>single-cell resolution</a:t>
          </a:r>
          <a:r>
            <a:rPr lang="en-US" dirty="0"/>
            <a:t> and with network-wide comprehensiveness</a:t>
          </a:r>
          <a:endParaRPr lang="it-IT" dirty="0"/>
        </a:p>
      </dgm:t>
    </dgm:pt>
    <dgm:pt modelId="{81EB9A33-CBC0-DA49-9B60-E19762B3F2A8}" type="parTrans" cxnId="{3A0E3CC8-EAFC-2140-B1E7-79263E84CBE9}">
      <dgm:prSet/>
      <dgm:spPr/>
      <dgm:t>
        <a:bodyPr/>
        <a:lstStyle/>
        <a:p>
          <a:endParaRPr lang="it-IT"/>
        </a:p>
      </dgm:t>
    </dgm:pt>
    <dgm:pt modelId="{78266544-8514-4148-AB8C-7476CC943BB3}" type="sibTrans" cxnId="{3A0E3CC8-EAFC-2140-B1E7-79263E84CBE9}">
      <dgm:prSet/>
      <dgm:spPr/>
      <dgm:t>
        <a:bodyPr/>
        <a:lstStyle/>
        <a:p>
          <a:endParaRPr lang="it-IT"/>
        </a:p>
      </dgm:t>
    </dgm:pt>
    <dgm:pt modelId="{2497C847-0EAF-3444-8C75-C9AAC96E202F}">
      <dgm:prSet phldrT="[Testo]"/>
      <dgm:spPr/>
      <dgm:t>
        <a:bodyPr/>
        <a:lstStyle/>
        <a:p>
          <a:r>
            <a:rPr lang="en-US" dirty="0"/>
            <a:t>It allows detection of targets </a:t>
          </a:r>
          <a:r>
            <a:rPr lang="en-US" i="0" u="none" dirty="0"/>
            <a:t>across the entire metabolic network</a:t>
          </a:r>
          <a:endParaRPr lang="it-IT" i="0" u="none" dirty="0"/>
        </a:p>
      </dgm:t>
    </dgm:pt>
    <dgm:pt modelId="{388E5DCD-A017-9748-9975-FA10BDB9AAAB}" type="parTrans" cxnId="{6B708B80-97F5-3F47-B965-C1754D7E9F23}">
      <dgm:prSet/>
      <dgm:spPr/>
      <dgm:t>
        <a:bodyPr/>
        <a:lstStyle/>
        <a:p>
          <a:endParaRPr lang="it-IT"/>
        </a:p>
      </dgm:t>
    </dgm:pt>
    <dgm:pt modelId="{6FE76294-2CC8-CE49-92B3-2D0F2F9EEFDE}" type="sibTrans" cxnId="{6B708B80-97F5-3F47-B965-C1754D7E9F23}">
      <dgm:prSet/>
      <dgm:spPr/>
      <dgm:t>
        <a:bodyPr/>
        <a:lstStyle/>
        <a:p>
          <a:endParaRPr lang="it-IT"/>
        </a:p>
      </dgm:t>
    </dgm:pt>
    <dgm:pt modelId="{162C7608-F10B-2E48-B4B0-1EC234CE79B5}" type="pres">
      <dgm:prSet presAssocID="{03A2BB2D-F805-4847-9B1A-4A5994DF6365}" presName="linear" presStyleCnt="0">
        <dgm:presLayoutVars>
          <dgm:dir/>
          <dgm:resizeHandles val="exact"/>
        </dgm:presLayoutVars>
      </dgm:prSet>
      <dgm:spPr/>
    </dgm:pt>
    <dgm:pt modelId="{C720C54D-FD5D-0846-9DDD-E23CAA615C92}" type="pres">
      <dgm:prSet presAssocID="{D6E0F078-AE10-BD43-8400-E50DC34D67F3}" presName="comp" presStyleCnt="0"/>
      <dgm:spPr/>
    </dgm:pt>
    <dgm:pt modelId="{5142DE27-FBE4-414D-90E3-160F0F4CB1C7}" type="pres">
      <dgm:prSet presAssocID="{D6E0F078-AE10-BD43-8400-E50DC34D67F3}" presName="box" presStyleLbl="node1" presStyleIdx="0" presStyleCnt="3"/>
      <dgm:spPr/>
    </dgm:pt>
    <dgm:pt modelId="{FE68E8F9-475F-5F45-B074-2434FA770EEB}" type="pres">
      <dgm:prSet presAssocID="{D6E0F078-AE10-BD43-8400-E50DC34D67F3}" presName="img" presStyleLbl="fgImgPlace1" presStyleIdx="0" presStyleCnt="3" custLinFactNeighborY="1259"/>
      <dgm:spPr>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4000" b="-4000"/>
          </a:stretch>
        </a:blipFill>
        <a:effectLst>
          <a:outerShdw blurRad="50800" dist="38100" dir="2700000" algn="tl" rotWithShape="0">
            <a:prstClr val="black">
              <a:alpha val="40000"/>
            </a:prstClr>
          </a:outerShdw>
        </a:effectLst>
      </dgm:spPr>
    </dgm:pt>
    <dgm:pt modelId="{ABE4436F-C37A-204A-A982-F85230E490F1}" type="pres">
      <dgm:prSet presAssocID="{D6E0F078-AE10-BD43-8400-E50DC34D67F3}" presName="text" presStyleLbl="node1" presStyleIdx="0" presStyleCnt="3">
        <dgm:presLayoutVars>
          <dgm:bulletEnabled val="1"/>
        </dgm:presLayoutVars>
      </dgm:prSet>
      <dgm:spPr/>
    </dgm:pt>
    <dgm:pt modelId="{53D1EA46-DAB0-424D-8F23-905BBF6D8326}" type="pres">
      <dgm:prSet presAssocID="{2876F1D4-C262-6746-A4B2-BDF6B87DD817}" presName="spacer" presStyleCnt="0"/>
      <dgm:spPr/>
    </dgm:pt>
    <dgm:pt modelId="{F7078D35-1FDE-0D4D-B6B1-EBD12499FD8C}" type="pres">
      <dgm:prSet presAssocID="{2438EB83-3679-474D-BA8A-EF10E8F69203}" presName="comp" presStyleCnt="0"/>
      <dgm:spPr/>
    </dgm:pt>
    <dgm:pt modelId="{D3817234-4FFB-FF4F-A59B-5F0C56583547}" type="pres">
      <dgm:prSet presAssocID="{2438EB83-3679-474D-BA8A-EF10E8F69203}" presName="box" presStyleLbl="node1" presStyleIdx="1" presStyleCnt="3"/>
      <dgm:spPr/>
    </dgm:pt>
    <dgm:pt modelId="{ED62BF07-A15F-2644-ADFB-D0229D6F1E8C}" type="pres">
      <dgm:prSet presAssocID="{2438EB83-3679-474D-BA8A-EF10E8F69203}" presName="img" presStyleLbl="fgImgPlace1" presStyleIdx="1" presStyleCnt="3"/>
      <dgm:spPr>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4000" b="-4000"/>
          </a:stretch>
        </a:blipFill>
        <a:effectLst>
          <a:outerShdw blurRad="50800" dist="38100" dir="2700000" algn="tl" rotWithShape="0">
            <a:prstClr val="black">
              <a:alpha val="40000"/>
            </a:prstClr>
          </a:outerShdw>
        </a:effectLst>
      </dgm:spPr>
    </dgm:pt>
    <dgm:pt modelId="{9706338D-1CFE-8140-B20E-5D237BCE5A93}" type="pres">
      <dgm:prSet presAssocID="{2438EB83-3679-474D-BA8A-EF10E8F69203}" presName="text" presStyleLbl="node1" presStyleIdx="1" presStyleCnt="3">
        <dgm:presLayoutVars>
          <dgm:bulletEnabled val="1"/>
        </dgm:presLayoutVars>
      </dgm:prSet>
      <dgm:spPr/>
    </dgm:pt>
    <dgm:pt modelId="{7713CE79-3419-2445-9A6F-846CB47AF90D}" type="pres">
      <dgm:prSet presAssocID="{78266544-8514-4148-AB8C-7476CC943BB3}" presName="spacer" presStyleCnt="0"/>
      <dgm:spPr/>
    </dgm:pt>
    <dgm:pt modelId="{1F8103E5-2FAF-0442-875F-6261AF1C54A0}" type="pres">
      <dgm:prSet presAssocID="{2497C847-0EAF-3444-8C75-C9AAC96E202F}" presName="comp" presStyleCnt="0"/>
      <dgm:spPr/>
    </dgm:pt>
    <dgm:pt modelId="{D7F8CB11-2493-8A4E-ACDC-26DC4D76B4F4}" type="pres">
      <dgm:prSet presAssocID="{2497C847-0EAF-3444-8C75-C9AAC96E202F}" presName="box" presStyleLbl="node1" presStyleIdx="2" presStyleCnt="3"/>
      <dgm:spPr/>
    </dgm:pt>
    <dgm:pt modelId="{2FF743D1-931F-FA4D-9D15-8F27AE23E163}" type="pres">
      <dgm:prSet presAssocID="{2497C847-0EAF-3444-8C75-C9AAC96E202F}" presName="img" presStyleLbl="fgImgPlace1" presStyleIdx="2" presStyleCnt="3"/>
      <dgm:spPr>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4000" b="-4000"/>
          </a:stretch>
        </a:blipFill>
        <a:effectLst>
          <a:outerShdw blurRad="50800" dist="38100" dir="2700000" algn="tl" rotWithShape="0">
            <a:prstClr val="black">
              <a:alpha val="40000"/>
            </a:prstClr>
          </a:outerShdw>
        </a:effectLst>
      </dgm:spPr>
    </dgm:pt>
    <dgm:pt modelId="{F0AFDAF1-9536-7048-B804-F027277556CC}" type="pres">
      <dgm:prSet presAssocID="{2497C847-0EAF-3444-8C75-C9AAC96E202F}" presName="text" presStyleLbl="node1" presStyleIdx="2" presStyleCnt="3">
        <dgm:presLayoutVars>
          <dgm:bulletEnabled val="1"/>
        </dgm:presLayoutVars>
      </dgm:prSet>
      <dgm:spPr/>
    </dgm:pt>
  </dgm:ptLst>
  <dgm:cxnLst>
    <dgm:cxn modelId="{238B151C-635B-2941-90CB-66C77BD5DB3D}" type="presOf" srcId="{2497C847-0EAF-3444-8C75-C9AAC96E202F}" destId="{F0AFDAF1-9536-7048-B804-F027277556CC}" srcOrd="1" destOrd="0" presId="urn:microsoft.com/office/officeart/2005/8/layout/vList4"/>
    <dgm:cxn modelId="{08121D58-3E12-2647-91D4-E81745432601}" type="presOf" srcId="{03A2BB2D-F805-4847-9B1A-4A5994DF6365}" destId="{162C7608-F10B-2E48-B4B0-1EC234CE79B5}" srcOrd="0" destOrd="0" presId="urn:microsoft.com/office/officeart/2005/8/layout/vList4"/>
    <dgm:cxn modelId="{6B708B80-97F5-3F47-B965-C1754D7E9F23}" srcId="{03A2BB2D-F805-4847-9B1A-4A5994DF6365}" destId="{2497C847-0EAF-3444-8C75-C9AAC96E202F}" srcOrd="2" destOrd="0" parTransId="{388E5DCD-A017-9748-9975-FA10BDB9AAAB}" sibTransId="{6FE76294-2CC8-CE49-92B3-2D0F2F9EEFDE}"/>
    <dgm:cxn modelId="{AE0D878A-A938-1449-A556-728032777910}" type="presOf" srcId="{2497C847-0EAF-3444-8C75-C9AAC96E202F}" destId="{D7F8CB11-2493-8A4E-ACDC-26DC4D76B4F4}" srcOrd="0" destOrd="0" presId="urn:microsoft.com/office/officeart/2005/8/layout/vList4"/>
    <dgm:cxn modelId="{A9420C97-BFB6-BF4C-8714-6A94197B1F98}" type="presOf" srcId="{2438EB83-3679-474D-BA8A-EF10E8F69203}" destId="{D3817234-4FFB-FF4F-A59B-5F0C56583547}" srcOrd="0" destOrd="0" presId="urn:microsoft.com/office/officeart/2005/8/layout/vList4"/>
    <dgm:cxn modelId="{076F7C9D-7A16-2A45-A7C3-604C93C8CCF1}" type="presOf" srcId="{2438EB83-3679-474D-BA8A-EF10E8F69203}" destId="{9706338D-1CFE-8140-B20E-5D237BCE5A93}" srcOrd="1" destOrd="0" presId="urn:microsoft.com/office/officeart/2005/8/layout/vList4"/>
    <dgm:cxn modelId="{3A0E3CC8-EAFC-2140-B1E7-79263E84CBE9}" srcId="{03A2BB2D-F805-4847-9B1A-4A5994DF6365}" destId="{2438EB83-3679-474D-BA8A-EF10E8F69203}" srcOrd="1" destOrd="0" parTransId="{81EB9A33-CBC0-DA49-9B60-E19762B3F2A8}" sibTransId="{78266544-8514-4148-AB8C-7476CC943BB3}"/>
    <dgm:cxn modelId="{44355EC8-36C9-974B-B0D6-C280FCE11CDB}" type="presOf" srcId="{D6E0F078-AE10-BD43-8400-E50DC34D67F3}" destId="{ABE4436F-C37A-204A-A982-F85230E490F1}" srcOrd="1" destOrd="0" presId="urn:microsoft.com/office/officeart/2005/8/layout/vList4"/>
    <dgm:cxn modelId="{1504FFD4-949B-2D47-8A65-4C40D53406B1}" type="presOf" srcId="{D6E0F078-AE10-BD43-8400-E50DC34D67F3}" destId="{5142DE27-FBE4-414D-90E3-160F0F4CB1C7}" srcOrd="0" destOrd="0" presId="urn:microsoft.com/office/officeart/2005/8/layout/vList4"/>
    <dgm:cxn modelId="{FB3B48D5-29D1-A94B-BA95-F93EA4AB4686}" srcId="{03A2BB2D-F805-4847-9B1A-4A5994DF6365}" destId="{D6E0F078-AE10-BD43-8400-E50DC34D67F3}" srcOrd="0" destOrd="0" parTransId="{5A04BA0B-96EF-254C-A453-4F2DD52DF499}" sibTransId="{2876F1D4-C262-6746-A4B2-BDF6B87DD817}"/>
    <dgm:cxn modelId="{B5A9E948-37C5-2E40-BCEB-DDCB25852FEE}" type="presParOf" srcId="{162C7608-F10B-2E48-B4B0-1EC234CE79B5}" destId="{C720C54D-FD5D-0846-9DDD-E23CAA615C92}" srcOrd="0" destOrd="0" presId="urn:microsoft.com/office/officeart/2005/8/layout/vList4"/>
    <dgm:cxn modelId="{F5F39DB3-3BA5-2648-9935-9DF2FB526215}" type="presParOf" srcId="{C720C54D-FD5D-0846-9DDD-E23CAA615C92}" destId="{5142DE27-FBE4-414D-90E3-160F0F4CB1C7}" srcOrd="0" destOrd="0" presId="urn:microsoft.com/office/officeart/2005/8/layout/vList4"/>
    <dgm:cxn modelId="{4AE425AE-9737-7E4E-B713-BFE9BD4FEE6A}" type="presParOf" srcId="{C720C54D-FD5D-0846-9DDD-E23CAA615C92}" destId="{FE68E8F9-475F-5F45-B074-2434FA770EEB}" srcOrd="1" destOrd="0" presId="urn:microsoft.com/office/officeart/2005/8/layout/vList4"/>
    <dgm:cxn modelId="{C6CD707C-EB83-7B4E-8457-53041A76B50B}" type="presParOf" srcId="{C720C54D-FD5D-0846-9DDD-E23CAA615C92}" destId="{ABE4436F-C37A-204A-A982-F85230E490F1}" srcOrd="2" destOrd="0" presId="urn:microsoft.com/office/officeart/2005/8/layout/vList4"/>
    <dgm:cxn modelId="{EF3B6CA2-D75D-3D42-A7EC-EAB67D48FDA0}" type="presParOf" srcId="{162C7608-F10B-2E48-B4B0-1EC234CE79B5}" destId="{53D1EA46-DAB0-424D-8F23-905BBF6D8326}" srcOrd="1" destOrd="0" presId="urn:microsoft.com/office/officeart/2005/8/layout/vList4"/>
    <dgm:cxn modelId="{5D3CD2CE-5331-0C4F-A348-7B66ACCE6A24}" type="presParOf" srcId="{162C7608-F10B-2E48-B4B0-1EC234CE79B5}" destId="{F7078D35-1FDE-0D4D-B6B1-EBD12499FD8C}" srcOrd="2" destOrd="0" presId="urn:microsoft.com/office/officeart/2005/8/layout/vList4"/>
    <dgm:cxn modelId="{E022EEBD-FDB6-9942-A1CE-AC7840CCB8BC}" type="presParOf" srcId="{F7078D35-1FDE-0D4D-B6B1-EBD12499FD8C}" destId="{D3817234-4FFB-FF4F-A59B-5F0C56583547}" srcOrd="0" destOrd="0" presId="urn:microsoft.com/office/officeart/2005/8/layout/vList4"/>
    <dgm:cxn modelId="{2A05C04C-8E3D-CA4C-8D0C-48A6C899E0C8}" type="presParOf" srcId="{F7078D35-1FDE-0D4D-B6B1-EBD12499FD8C}" destId="{ED62BF07-A15F-2644-ADFB-D0229D6F1E8C}" srcOrd="1" destOrd="0" presId="urn:microsoft.com/office/officeart/2005/8/layout/vList4"/>
    <dgm:cxn modelId="{FD5F5400-B797-0B45-99FC-470E623B4956}" type="presParOf" srcId="{F7078D35-1FDE-0D4D-B6B1-EBD12499FD8C}" destId="{9706338D-1CFE-8140-B20E-5D237BCE5A93}" srcOrd="2" destOrd="0" presId="urn:microsoft.com/office/officeart/2005/8/layout/vList4"/>
    <dgm:cxn modelId="{FE96DBBA-178C-204E-8C28-3E802BBAC0BD}" type="presParOf" srcId="{162C7608-F10B-2E48-B4B0-1EC234CE79B5}" destId="{7713CE79-3419-2445-9A6F-846CB47AF90D}" srcOrd="3" destOrd="0" presId="urn:microsoft.com/office/officeart/2005/8/layout/vList4"/>
    <dgm:cxn modelId="{6AD75469-3D5E-604A-9B75-D833CB3117E8}" type="presParOf" srcId="{162C7608-F10B-2E48-B4B0-1EC234CE79B5}" destId="{1F8103E5-2FAF-0442-875F-6261AF1C54A0}" srcOrd="4" destOrd="0" presId="urn:microsoft.com/office/officeart/2005/8/layout/vList4"/>
    <dgm:cxn modelId="{2CCCDBF7-831E-EA42-B414-EF61BBE5240F}" type="presParOf" srcId="{1F8103E5-2FAF-0442-875F-6261AF1C54A0}" destId="{D7F8CB11-2493-8A4E-ACDC-26DC4D76B4F4}" srcOrd="0" destOrd="0" presId="urn:microsoft.com/office/officeart/2005/8/layout/vList4"/>
    <dgm:cxn modelId="{634B5565-8288-2849-B6E0-AAC4577B24FD}" type="presParOf" srcId="{1F8103E5-2FAF-0442-875F-6261AF1C54A0}" destId="{2FF743D1-931F-FA4D-9D15-8F27AE23E163}" srcOrd="1" destOrd="0" presId="urn:microsoft.com/office/officeart/2005/8/layout/vList4"/>
    <dgm:cxn modelId="{78EEE4AA-D891-1D49-9C68-4938FD311E85}" type="presParOf" srcId="{1F8103E5-2FAF-0442-875F-6261AF1C54A0}" destId="{F0AFDAF1-9536-7048-B804-F027277556CC}" srcOrd="2" destOrd="0" presId="urn:microsoft.com/office/officeart/2005/8/layout/vList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61CA22-C80A-7943-B4ED-C8E81BEB4F01}" type="doc">
      <dgm:prSet loTypeId="urn:microsoft.com/office/officeart/2005/8/layout/vProcess5" loCatId="list" qsTypeId="urn:microsoft.com/office/officeart/2005/8/quickstyle/simple1" qsCatId="simple" csTypeId="urn:microsoft.com/office/officeart/2005/8/colors/colorful4" csCatId="colorful" phldr="1"/>
      <dgm:spPr/>
      <dgm:t>
        <a:bodyPr/>
        <a:lstStyle/>
        <a:p>
          <a:endParaRPr lang="it-IT"/>
        </a:p>
      </dgm:t>
    </dgm:pt>
    <dgm:pt modelId="{67C3C573-D3F0-AC45-BCE1-72B041E69597}">
      <dgm:prSet/>
      <dgm:spPr/>
      <dgm:t>
        <a:bodyPr/>
        <a:lstStyle/>
        <a:p>
          <a:pPr>
            <a:buNone/>
          </a:pPr>
          <a:r>
            <a:rPr lang="en-GB" b="0" i="0" noProof="0" dirty="0"/>
            <a:t>Unsupervised dimensionality reduction representation highlighted the presence of 6 very well separated </a:t>
          </a:r>
          <a:r>
            <a:rPr lang="en-GB" b="1" i="0" noProof="0" dirty="0"/>
            <a:t>clusters</a:t>
          </a:r>
          <a:r>
            <a:rPr lang="en-GB" b="0" i="0" noProof="0" dirty="0"/>
            <a:t> of CD4 cells</a:t>
          </a:r>
          <a:endParaRPr lang="en-GB" noProof="0" dirty="0"/>
        </a:p>
      </dgm:t>
    </dgm:pt>
    <dgm:pt modelId="{69C8A8AC-5936-8342-92A2-0BD045AEEC21}" type="parTrans" cxnId="{432AC2C3-D6D0-D746-837F-3DDE9A4D50BD}">
      <dgm:prSet/>
      <dgm:spPr/>
      <dgm:t>
        <a:bodyPr/>
        <a:lstStyle/>
        <a:p>
          <a:endParaRPr lang="it-IT"/>
        </a:p>
      </dgm:t>
    </dgm:pt>
    <dgm:pt modelId="{8E157D13-86A7-6D4C-93D9-452B7197736B}" type="sibTrans" cxnId="{432AC2C3-D6D0-D746-837F-3DDE9A4D50BD}">
      <dgm:prSet/>
      <dgm:spPr/>
      <dgm:t>
        <a:bodyPr/>
        <a:lstStyle/>
        <a:p>
          <a:endParaRPr lang="it-IT"/>
        </a:p>
      </dgm:t>
    </dgm:pt>
    <dgm:pt modelId="{447D70ED-C3EF-F24B-8A24-FECDBEF09A99}">
      <dgm:prSet/>
      <dgm:spPr/>
      <dgm:t>
        <a:bodyPr/>
        <a:lstStyle/>
        <a:p>
          <a:pPr>
            <a:buNone/>
          </a:pPr>
          <a:r>
            <a:rPr lang="en-GB" b="0" i="0" noProof="0" dirty="0"/>
            <a:t>As the main source of metabolic profiles variability can be summarised through these clusters, we need to characterise them</a:t>
          </a:r>
          <a:endParaRPr lang="en-GB" noProof="0" dirty="0"/>
        </a:p>
      </dgm:t>
    </dgm:pt>
    <dgm:pt modelId="{1DEF252E-E9D2-1640-83A0-51F1A4274DDC}" type="parTrans" cxnId="{6E2C8A9C-57D5-4342-A453-70FB19B905B1}">
      <dgm:prSet/>
      <dgm:spPr/>
      <dgm:t>
        <a:bodyPr/>
        <a:lstStyle/>
        <a:p>
          <a:endParaRPr lang="it-IT"/>
        </a:p>
      </dgm:t>
    </dgm:pt>
    <dgm:pt modelId="{ABD984CB-6F44-DC46-B504-9841EF3FDC5B}" type="sibTrans" cxnId="{6E2C8A9C-57D5-4342-A453-70FB19B905B1}">
      <dgm:prSet/>
      <dgm:spPr/>
      <dgm:t>
        <a:bodyPr/>
        <a:lstStyle/>
        <a:p>
          <a:endParaRPr lang="it-IT"/>
        </a:p>
      </dgm:t>
    </dgm:pt>
    <dgm:pt modelId="{D269E76C-EDB4-0A47-B24F-55A80CE218AB}">
      <dgm:prSet/>
      <dgm:spPr/>
      <dgm:t>
        <a:bodyPr/>
        <a:lstStyle/>
        <a:p>
          <a:pPr>
            <a:buNone/>
          </a:pPr>
          <a:r>
            <a:rPr lang="en-GB" b="1" i="0" noProof="0" dirty="0"/>
            <a:t>Stages</a:t>
          </a:r>
          <a:r>
            <a:rPr lang="en-GB" b="0" i="0" noProof="0" dirty="0"/>
            <a:t>, </a:t>
          </a:r>
          <a:r>
            <a:rPr lang="en-GB" b="1" i="0" noProof="0" dirty="0"/>
            <a:t>cell types</a:t>
          </a:r>
          <a:r>
            <a:rPr lang="en-GB" b="0" i="0" noProof="0" dirty="0"/>
            <a:t>, and </a:t>
          </a:r>
          <a:r>
            <a:rPr lang="en-GB" b="1" i="0" noProof="0" dirty="0"/>
            <a:t>metabolic activities</a:t>
          </a:r>
          <a:r>
            <a:rPr lang="en-GB" b="0" i="0" noProof="0" dirty="0"/>
            <a:t> of cells don’t seem to determine the differences in the first two UMAP dimensions for the CD4 cells</a:t>
          </a:r>
          <a:endParaRPr lang="en-GB" noProof="0" dirty="0"/>
        </a:p>
      </dgm:t>
    </dgm:pt>
    <dgm:pt modelId="{BC83B16A-F5F6-BA46-BF2D-416A32559852}" type="parTrans" cxnId="{CC2E2B19-6857-394D-BC13-7B5A29399605}">
      <dgm:prSet/>
      <dgm:spPr/>
      <dgm:t>
        <a:bodyPr/>
        <a:lstStyle/>
        <a:p>
          <a:endParaRPr lang="it-IT"/>
        </a:p>
      </dgm:t>
    </dgm:pt>
    <dgm:pt modelId="{A9FCEB78-BCC4-6D4B-B729-E0E0EAF9DD66}" type="sibTrans" cxnId="{CC2E2B19-6857-394D-BC13-7B5A29399605}">
      <dgm:prSet/>
      <dgm:spPr/>
      <dgm:t>
        <a:bodyPr/>
        <a:lstStyle/>
        <a:p>
          <a:endParaRPr lang="it-IT"/>
        </a:p>
      </dgm:t>
    </dgm:pt>
    <dgm:pt modelId="{B4F92C80-DEF2-264D-92FE-B2108DA0F145}" type="pres">
      <dgm:prSet presAssocID="{E461CA22-C80A-7943-B4ED-C8E81BEB4F01}" presName="outerComposite" presStyleCnt="0">
        <dgm:presLayoutVars>
          <dgm:chMax val="5"/>
          <dgm:dir/>
          <dgm:resizeHandles val="exact"/>
        </dgm:presLayoutVars>
      </dgm:prSet>
      <dgm:spPr/>
    </dgm:pt>
    <dgm:pt modelId="{02D74C90-46A1-EA45-846F-9D7DD84501A9}" type="pres">
      <dgm:prSet presAssocID="{E461CA22-C80A-7943-B4ED-C8E81BEB4F01}" presName="dummyMaxCanvas" presStyleCnt="0">
        <dgm:presLayoutVars/>
      </dgm:prSet>
      <dgm:spPr/>
    </dgm:pt>
    <dgm:pt modelId="{7AFD9A91-CF80-774B-891A-00C6A93B2576}" type="pres">
      <dgm:prSet presAssocID="{E461CA22-C80A-7943-B4ED-C8E81BEB4F01}" presName="ThreeNodes_1" presStyleLbl="node1" presStyleIdx="0" presStyleCnt="3">
        <dgm:presLayoutVars>
          <dgm:bulletEnabled val="1"/>
        </dgm:presLayoutVars>
      </dgm:prSet>
      <dgm:spPr/>
    </dgm:pt>
    <dgm:pt modelId="{7C5C21EE-4CB6-7D4D-910E-7C3FD9BBE705}" type="pres">
      <dgm:prSet presAssocID="{E461CA22-C80A-7943-B4ED-C8E81BEB4F01}" presName="ThreeNodes_2" presStyleLbl="node1" presStyleIdx="1" presStyleCnt="3">
        <dgm:presLayoutVars>
          <dgm:bulletEnabled val="1"/>
        </dgm:presLayoutVars>
      </dgm:prSet>
      <dgm:spPr/>
    </dgm:pt>
    <dgm:pt modelId="{6948BDE7-D32F-CC40-B88A-BF05F81C48AC}" type="pres">
      <dgm:prSet presAssocID="{E461CA22-C80A-7943-B4ED-C8E81BEB4F01}" presName="ThreeNodes_3" presStyleLbl="node1" presStyleIdx="2" presStyleCnt="3">
        <dgm:presLayoutVars>
          <dgm:bulletEnabled val="1"/>
        </dgm:presLayoutVars>
      </dgm:prSet>
      <dgm:spPr/>
    </dgm:pt>
    <dgm:pt modelId="{CD50087A-4706-AE41-BFBE-C3A55A05B93B}" type="pres">
      <dgm:prSet presAssocID="{E461CA22-C80A-7943-B4ED-C8E81BEB4F01}" presName="ThreeConn_1-2" presStyleLbl="fgAccFollowNode1" presStyleIdx="0" presStyleCnt="2">
        <dgm:presLayoutVars>
          <dgm:bulletEnabled val="1"/>
        </dgm:presLayoutVars>
      </dgm:prSet>
      <dgm:spPr/>
    </dgm:pt>
    <dgm:pt modelId="{CE24DBA9-AAA6-C647-A3E9-AC27C9BA9544}" type="pres">
      <dgm:prSet presAssocID="{E461CA22-C80A-7943-B4ED-C8E81BEB4F01}" presName="ThreeConn_2-3" presStyleLbl="fgAccFollowNode1" presStyleIdx="1" presStyleCnt="2">
        <dgm:presLayoutVars>
          <dgm:bulletEnabled val="1"/>
        </dgm:presLayoutVars>
      </dgm:prSet>
      <dgm:spPr/>
    </dgm:pt>
    <dgm:pt modelId="{B212A541-2618-3A44-A1A4-5219C6340988}" type="pres">
      <dgm:prSet presAssocID="{E461CA22-C80A-7943-B4ED-C8E81BEB4F01}" presName="ThreeNodes_1_text" presStyleLbl="node1" presStyleIdx="2" presStyleCnt="3">
        <dgm:presLayoutVars>
          <dgm:bulletEnabled val="1"/>
        </dgm:presLayoutVars>
      </dgm:prSet>
      <dgm:spPr/>
    </dgm:pt>
    <dgm:pt modelId="{DA15AB5C-15ED-6145-A08B-1CD91F6C5D0A}" type="pres">
      <dgm:prSet presAssocID="{E461CA22-C80A-7943-B4ED-C8E81BEB4F01}" presName="ThreeNodes_2_text" presStyleLbl="node1" presStyleIdx="2" presStyleCnt="3">
        <dgm:presLayoutVars>
          <dgm:bulletEnabled val="1"/>
        </dgm:presLayoutVars>
      </dgm:prSet>
      <dgm:spPr/>
    </dgm:pt>
    <dgm:pt modelId="{EE48930E-0B45-6F4B-B6B3-486B330DE29B}" type="pres">
      <dgm:prSet presAssocID="{E461CA22-C80A-7943-B4ED-C8E81BEB4F01}" presName="ThreeNodes_3_text" presStyleLbl="node1" presStyleIdx="2" presStyleCnt="3">
        <dgm:presLayoutVars>
          <dgm:bulletEnabled val="1"/>
        </dgm:presLayoutVars>
      </dgm:prSet>
      <dgm:spPr/>
    </dgm:pt>
  </dgm:ptLst>
  <dgm:cxnLst>
    <dgm:cxn modelId="{CC2E2B19-6857-394D-BC13-7B5A29399605}" srcId="{E461CA22-C80A-7943-B4ED-C8E81BEB4F01}" destId="{D269E76C-EDB4-0A47-B24F-55A80CE218AB}" srcOrd="0" destOrd="0" parTransId="{BC83B16A-F5F6-BA46-BF2D-416A32559852}" sibTransId="{A9FCEB78-BCC4-6D4B-B729-E0E0EAF9DD66}"/>
    <dgm:cxn modelId="{DCB88654-228D-2D46-9C23-70BA226A3909}" type="presOf" srcId="{447D70ED-C3EF-F24B-8A24-FECDBEF09A99}" destId="{6948BDE7-D32F-CC40-B88A-BF05F81C48AC}" srcOrd="0" destOrd="0" presId="urn:microsoft.com/office/officeart/2005/8/layout/vProcess5"/>
    <dgm:cxn modelId="{EBBE195A-346F-9449-90E2-BA2C203DAB18}" type="presOf" srcId="{E461CA22-C80A-7943-B4ED-C8E81BEB4F01}" destId="{B4F92C80-DEF2-264D-92FE-B2108DA0F145}" srcOrd="0" destOrd="0" presId="urn:microsoft.com/office/officeart/2005/8/layout/vProcess5"/>
    <dgm:cxn modelId="{9ECEDA86-C57A-BB41-83EE-29F67C801326}" type="presOf" srcId="{8E157D13-86A7-6D4C-93D9-452B7197736B}" destId="{CE24DBA9-AAA6-C647-A3E9-AC27C9BA9544}" srcOrd="0" destOrd="0" presId="urn:microsoft.com/office/officeart/2005/8/layout/vProcess5"/>
    <dgm:cxn modelId="{D1E1A694-4C8A-D54D-A1F7-BC52656E16EF}" type="presOf" srcId="{D269E76C-EDB4-0A47-B24F-55A80CE218AB}" destId="{B212A541-2618-3A44-A1A4-5219C6340988}" srcOrd="1" destOrd="0" presId="urn:microsoft.com/office/officeart/2005/8/layout/vProcess5"/>
    <dgm:cxn modelId="{8A042496-99FD-0B45-A8D9-C7547C469840}" type="presOf" srcId="{A9FCEB78-BCC4-6D4B-B729-E0E0EAF9DD66}" destId="{CD50087A-4706-AE41-BFBE-C3A55A05B93B}" srcOrd="0" destOrd="0" presId="urn:microsoft.com/office/officeart/2005/8/layout/vProcess5"/>
    <dgm:cxn modelId="{6E2C8A9C-57D5-4342-A453-70FB19B905B1}" srcId="{E461CA22-C80A-7943-B4ED-C8E81BEB4F01}" destId="{447D70ED-C3EF-F24B-8A24-FECDBEF09A99}" srcOrd="2" destOrd="0" parTransId="{1DEF252E-E9D2-1640-83A0-51F1A4274DDC}" sibTransId="{ABD984CB-6F44-DC46-B504-9841EF3FDC5B}"/>
    <dgm:cxn modelId="{03510BA8-DF6A-A744-B61C-0551B4EC11C5}" type="presOf" srcId="{67C3C573-D3F0-AC45-BCE1-72B041E69597}" destId="{DA15AB5C-15ED-6145-A08B-1CD91F6C5D0A}" srcOrd="1" destOrd="0" presId="urn:microsoft.com/office/officeart/2005/8/layout/vProcess5"/>
    <dgm:cxn modelId="{432AC2C3-D6D0-D746-837F-3DDE9A4D50BD}" srcId="{E461CA22-C80A-7943-B4ED-C8E81BEB4F01}" destId="{67C3C573-D3F0-AC45-BCE1-72B041E69597}" srcOrd="1" destOrd="0" parTransId="{69C8A8AC-5936-8342-92A2-0BD045AEEC21}" sibTransId="{8E157D13-86A7-6D4C-93D9-452B7197736B}"/>
    <dgm:cxn modelId="{70B9F1E2-A1FD-4A4D-AB40-BC9F808A2D25}" type="presOf" srcId="{D269E76C-EDB4-0A47-B24F-55A80CE218AB}" destId="{7AFD9A91-CF80-774B-891A-00C6A93B2576}" srcOrd="0" destOrd="0" presId="urn:microsoft.com/office/officeart/2005/8/layout/vProcess5"/>
    <dgm:cxn modelId="{284DA5EA-B4B8-7B4F-83F5-097D0EC2DBE4}" type="presOf" srcId="{67C3C573-D3F0-AC45-BCE1-72B041E69597}" destId="{7C5C21EE-4CB6-7D4D-910E-7C3FD9BBE705}" srcOrd="0" destOrd="0" presId="urn:microsoft.com/office/officeart/2005/8/layout/vProcess5"/>
    <dgm:cxn modelId="{D13630F3-73F6-FB4A-8314-C35B64A18FBC}" type="presOf" srcId="{447D70ED-C3EF-F24B-8A24-FECDBEF09A99}" destId="{EE48930E-0B45-6F4B-B6B3-486B330DE29B}" srcOrd="1" destOrd="0" presId="urn:microsoft.com/office/officeart/2005/8/layout/vProcess5"/>
    <dgm:cxn modelId="{CD6CD12C-45A8-124F-B495-05BE3882FB97}" type="presParOf" srcId="{B4F92C80-DEF2-264D-92FE-B2108DA0F145}" destId="{02D74C90-46A1-EA45-846F-9D7DD84501A9}" srcOrd="0" destOrd="0" presId="urn:microsoft.com/office/officeart/2005/8/layout/vProcess5"/>
    <dgm:cxn modelId="{2789737E-9AB4-6340-981B-330DF11B92F8}" type="presParOf" srcId="{B4F92C80-DEF2-264D-92FE-B2108DA0F145}" destId="{7AFD9A91-CF80-774B-891A-00C6A93B2576}" srcOrd="1" destOrd="0" presId="urn:microsoft.com/office/officeart/2005/8/layout/vProcess5"/>
    <dgm:cxn modelId="{7DFDBBDD-A34F-3449-98F6-94FECE8FBCB9}" type="presParOf" srcId="{B4F92C80-DEF2-264D-92FE-B2108DA0F145}" destId="{7C5C21EE-4CB6-7D4D-910E-7C3FD9BBE705}" srcOrd="2" destOrd="0" presId="urn:microsoft.com/office/officeart/2005/8/layout/vProcess5"/>
    <dgm:cxn modelId="{2C39BF78-BE14-B742-B3FC-3CB422142AFC}" type="presParOf" srcId="{B4F92C80-DEF2-264D-92FE-B2108DA0F145}" destId="{6948BDE7-D32F-CC40-B88A-BF05F81C48AC}" srcOrd="3" destOrd="0" presId="urn:microsoft.com/office/officeart/2005/8/layout/vProcess5"/>
    <dgm:cxn modelId="{4D988D0C-2D8D-7347-8909-F6BE9C50C8C0}" type="presParOf" srcId="{B4F92C80-DEF2-264D-92FE-B2108DA0F145}" destId="{CD50087A-4706-AE41-BFBE-C3A55A05B93B}" srcOrd="4" destOrd="0" presId="urn:microsoft.com/office/officeart/2005/8/layout/vProcess5"/>
    <dgm:cxn modelId="{16B622CC-2BB6-754E-8A0F-37A640C19B72}" type="presParOf" srcId="{B4F92C80-DEF2-264D-92FE-B2108DA0F145}" destId="{CE24DBA9-AAA6-C647-A3E9-AC27C9BA9544}" srcOrd="5" destOrd="0" presId="urn:microsoft.com/office/officeart/2005/8/layout/vProcess5"/>
    <dgm:cxn modelId="{0F8E4EF3-9A66-9842-B99B-92A98FBF3A1E}" type="presParOf" srcId="{B4F92C80-DEF2-264D-92FE-B2108DA0F145}" destId="{B212A541-2618-3A44-A1A4-5219C6340988}" srcOrd="6" destOrd="0" presId="urn:microsoft.com/office/officeart/2005/8/layout/vProcess5"/>
    <dgm:cxn modelId="{E79B6346-9C30-0341-9DF3-EBF3DE033350}" type="presParOf" srcId="{B4F92C80-DEF2-264D-92FE-B2108DA0F145}" destId="{DA15AB5C-15ED-6145-A08B-1CD91F6C5D0A}" srcOrd="7" destOrd="0" presId="urn:microsoft.com/office/officeart/2005/8/layout/vProcess5"/>
    <dgm:cxn modelId="{0B033AF1-BD1A-FB49-A7F7-DC1133BC476B}" type="presParOf" srcId="{B4F92C80-DEF2-264D-92FE-B2108DA0F145}" destId="{EE48930E-0B45-6F4B-B6B3-486B330DE29B}"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61CA22-C80A-7943-B4ED-C8E81BEB4F01}" type="doc">
      <dgm:prSet loTypeId="urn:microsoft.com/office/officeart/2005/8/layout/chevron2" loCatId="list" qsTypeId="urn:microsoft.com/office/officeart/2005/8/quickstyle/simple1" qsCatId="simple" csTypeId="urn:microsoft.com/office/officeart/2005/8/colors/colorful4" csCatId="colorful" phldr="1"/>
      <dgm:spPr/>
      <dgm:t>
        <a:bodyPr/>
        <a:lstStyle/>
        <a:p>
          <a:endParaRPr lang="it-IT"/>
        </a:p>
      </dgm:t>
    </dgm:pt>
    <dgm:pt modelId="{67C3C573-D3F0-AC45-BCE1-72B041E69597}">
      <dgm:prSet/>
      <dgm:spPr/>
      <dgm:t>
        <a:bodyPr/>
        <a:lstStyle/>
        <a:p>
          <a:pPr>
            <a:buFont typeface="Arial" panose="020B0604020202020204" pitchFamily="34" charset="0"/>
            <a:buChar char="•"/>
          </a:pPr>
          <a:r>
            <a:rPr lang="it-IT" dirty="0"/>
            <a:t>One vs </a:t>
          </a:r>
          <a:r>
            <a:rPr lang="it-IT" dirty="0" err="1"/>
            <a:t>All</a:t>
          </a:r>
          <a:r>
            <a:rPr lang="it-IT" dirty="0"/>
            <a:t>: For </a:t>
          </a:r>
          <a:r>
            <a:rPr lang="it-IT" dirty="0" err="1"/>
            <a:t>each</a:t>
          </a:r>
          <a:r>
            <a:rPr lang="it-IT" dirty="0"/>
            <a:t> cluster </a:t>
          </a:r>
          <a:r>
            <a:rPr lang="it-IT" dirty="0" err="1"/>
            <a:t>we</a:t>
          </a:r>
          <a:r>
            <a:rPr lang="it-IT" dirty="0"/>
            <a:t> compare </a:t>
          </a:r>
          <a:r>
            <a:rPr lang="it-IT" dirty="0" err="1"/>
            <a:t>its</a:t>
          </a:r>
          <a:r>
            <a:rPr lang="it-IT" dirty="0"/>
            <a:t> </a:t>
          </a:r>
          <a:r>
            <a:rPr lang="it-IT" dirty="0" err="1"/>
            <a:t>cells</a:t>
          </a:r>
          <a:r>
            <a:rPr lang="it-IT" dirty="0"/>
            <a:t> with </a:t>
          </a:r>
          <a:r>
            <a:rPr lang="it-IT" dirty="0" err="1"/>
            <a:t>all</a:t>
          </a:r>
          <a:r>
            <a:rPr lang="it-IT" dirty="0"/>
            <a:t> the </a:t>
          </a:r>
          <a:r>
            <a:rPr lang="it-IT" dirty="0" err="1"/>
            <a:t>other</a:t>
          </a:r>
          <a:r>
            <a:rPr lang="it-IT" dirty="0"/>
            <a:t> </a:t>
          </a:r>
          <a:r>
            <a:rPr lang="it-IT" dirty="0" err="1"/>
            <a:t>cells</a:t>
          </a:r>
          <a:endParaRPr lang="it-IT" dirty="0"/>
        </a:p>
      </dgm:t>
    </dgm:pt>
    <dgm:pt modelId="{69C8A8AC-5936-8342-92A2-0BD045AEEC21}" type="parTrans" cxnId="{432AC2C3-D6D0-D746-837F-3DDE9A4D50BD}">
      <dgm:prSet/>
      <dgm:spPr/>
      <dgm:t>
        <a:bodyPr/>
        <a:lstStyle/>
        <a:p>
          <a:endParaRPr lang="it-IT"/>
        </a:p>
      </dgm:t>
    </dgm:pt>
    <dgm:pt modelId="{8E157D13-86A7-6D4C-93D9-452B7197736B}" type="sibTrans" cxnId="{432AC2C3-D6D0-D746-837F-3DDE9A4D50BD}">
      <dgm:prSet/>
      <dgm:spPr/>
      <dgm:t>
        <a:bodyPr/>
        <a:lstStyle/>
        <a:p>
          <a:endParaRPr lang="it-IT"/>
        </a:p>
      </dgm:t>
    </dgm:pt>
    <dgm:pt modelId="{D269E76C-EDB4-0A47-B24F-55A80CE218AB}">
      <dgm:prSet/>
      <dgm:spPr/>
      <dgm:t>
        <a:bodyPr/>
        <a:lstStyle/>
        <a:p>
          <a:pPr>
            <a:buNone/>
          </a:pPr>
          <a:r>
            <a:rPr lang="it-IT" b="0" dirty="0" err="1"/>
            <a:t>Approach</a:t>
          </a:r>
          <a:endParaRPr lang="it-IT" b="0" dirty="0"/>
        </a:p>
      </dgm:t>
    </dgm:pt>
    <dgm:pt modelId="{BC83B16A-F5F6-BA46-BF2D-416A32559852}" type="parTrans" cxnId="{CC2E2B19-6857-394D-BC13-7B5A29399605}">
      <dgm:prSet/>
      <dgm:spPr/>
      <dgm:t>
        <a:bodyPr/>
        <a:lstStyle/>
        <a:p>
          <a:endParaRPr lang="it-IT"/>
        </a:p>
      </dgm:t>
    </dgm:pt>
    <dgm:pt modelId="{A9FCEB78-BCC4-6D4B-B729-E0E0EAF9DD66}" type="sibTrans" cxnId="{CC2E2B19-6857-394D-BC13-7B5A29399605}">
      <dgm:prSet/>
      <dgm:spPr/>
      <dgm:t>
        <a:bodyPr/>
        <a:lstStyle/>
        <a:p>
          <a:endParaRPr lang="it-IT"/>
        </a:p>
      </dgm:t>
    </dgm:pt>
    <dgm:pt modelId="{116CF9ED-69FA-ED48-B126-F211E49A6D03}">
      <dgm:prSet/>
      <dgm:spPr/>
      <dgm:t>
        <a:bodyPr/>
        <a:lstStyle/>
        <a:p>
          <a:pPr>
            <a:buFont typeface="Arial" panose="020B0604020202020204" pitchFamily="34" charset="0"/>
            <a:buChar char="•"/>
          </a:pPr>
          <a:r>
            <a:rPr lang="it-IT" dirty="0"/>
            <a:t>Test</a:t>
          </a:r>
        </a:p>
      </dgm:t>
    </dgm:pt>
    <dgm:pt modelId="{883925B8-F907-114A-AB09-62B06EA0C0EA}" type="parTrans" cxnId="{7C1A5D57-69C7-934E-9B22-4D8B4F22D8BB}">
      <dgm:prSet/>
      <dgm:spPr/>
      <dgm:t>
        <a:bodyPr/>
        <a:lstStyle/>
        <a:p>
          <a:endParaRPr lang="it-IT"/>
        </a:p>
      </dgm:t>
    </dgm:pt>
    <dgm:pt modelId="{1C6FC2A6-19EC-8241-9D73-8C8A059ACC9F}" type="sibTrans" cxnId="{7C1A5D57-69C7-934E-9B22-4D8B4F22D8BB}">
      <dgm:prSet/>
      <dgm:spPr/>
      <dgm:t>
        <a:bodyPr/>
        <a:lstStyle/>
        <a:p>
          <a:endParaRPr lang="it-IT"/>
        </a:p>
      </dgm:t>
    </dgm:pt>
    <dgm:pt modelId="{465555DF-FE37-854A-9585-B3ECFD089265}">
      <dgm:prSet/>
      <dgm:spPr/>
      <dgm:t>
        <a:bodyPr/>
        <a:lstStyle/>
        <a:p>
          <a:pPr>
            <a:buFont typeface="Arial" panose="020B0604020202020204" pitchFamily="34" charset="0"/>
            <a:buChar char="•"/>
          </a:pPr>
          <a:r>
            <a:rPr lang="it-IT" dirty="0" err="1"/>
            <a:t>We</a:t>
          </a:r>
          <a:r>
            <a:rPr lang="it-IT" dirty="0"/>
            <a:t> use the </a:t>
          </a:r>
          <a:r>
            <a:rPr lang="it-IT" dirty="0" err="1"/>
            <a:t>Wilcoxon</a:t>
          </a:r>
          <a:r>
            <a:rPr lang="it-IT" dirty="0"/>
            <a:t> Rank Sum test on the reaction </a:t>
          </a:r>
          <a:r>
            <a:rPr lang="it-IT" dirty="0" err="1"/>
            <a:t>consistencies</a:t>
          </a:r>
          <a:r>
            <a:rPr lang="it-IT" dirty="0"/>
            <a:t> to </a:t>
          </a:r>
          <a:r>
            <a:rPr lang="it-IT" dirty="0" err="1"/>
            <a:t>find</a:t>
          </a:r>
          <a:r>
            <a:rPr lang="it-IT" dirty="0"/>
            <a:t> </a:t>
          </a:r>
          <a:r>
            <a:rPr lang="it-IT" dirty="0" err="1"/>
            <a:t>differentially</a:t>
          </a:r>
          <a:r>
            <a:rPr lang="it-IT" dirty="0"/>
            <a:t> </a:t>
          </a:r>
          <a:r>
            <a:rPr lang="it-IT" dirty="0" err="1"/>
            <a:t>consistent</a:t>
          </a:r>
          <a:r>
            <a:rPr lang="it-IT" dirty="0"/>
            <a:t> reactions </a:t>
          </a:r>
          <a:r>
            <a:rPr lang="it-IT" dirty="0" err="1"/>
            <a:t>between</a:t>
          </a:r>
          <a:r>
            <a:rPr lang="it-IT" dirty="0"/>
            <a:t> group of </a:t>
          </a:r>
          <a:r>
            <a:rPr lang="it-IT" dirty="0" err="1"/>
            <a:t>cells</a:t>
          </a:r>
          <a:endParaRPr lang="it-IT" dirty="0"/>
        </a:p>
      </dgm:t>
    </dgm:pt>
    <dgm:pt modelId="{BA7A95A4-BC93-D64C-B4E9-773D78BE1475}" type="parTrans" cxnId="{F57F0099-BCC2-A742-8ED6-E29B74D2947B}">
      <dgm:prSet/>
      <dgm:spPr/>
      <dgm:t>
        <a:bodyPr/>
        <a:lstStyle/>
        <a:p>
          <a:endParaRPr lang="it-IT"/>
        </a:p>
      </dgm:t>
    </dgm:pt>
    <dgm:pt modelId="{7AC3E8EC-5D0B-2840-A4B4-AB8881A6EBD8}" type="sibTrans" cxnId="{F57F0099-BCC2-A742-8ED6-E29B74D2947B}">
      <dgm:prSet/>
      <dgm:spPr/>
      <dgm:t>
        <a:bodyPr/>
        <a:lstStyle/>
        <a:p>
          <a:endParaRPr lang="it-IT"/>
        </a:p>
      </dgm:t>
    </dgm:pt>
    <dgm:pt modelId="{2AF2E6BF-A69E-424E-84FF-2FBD21BDFDBF}">
      <dgm:prSet/>
      <dgm:spPr/>
      <dgm:t>
        <a:bodyPr/>
        <a:lstStyle/>
        <a:p>
          <a:pPr>
            <a:buFont typeface="Arial" panose="020B0604020202020204" pitchFamily="34" charset="0"/>
            <a:buChar char="•"/>
          </a:pPr>
          <a:r>
            <a:rPr lang="it-IT" dirty="0" err="1"/>
            <a:t>Correction</a:t>
          </a:r>
          <a:endParaRPr lang="it-IT" dirty="0"/>
        </a:p>
      </dgm:t>
    </dgm:pt>
    <dgm:pt modelId="{6444CE1A-ECC3-2C42-AD12-AFDF86A9C949}" type="parTrans" cxnId="{25BD21D8-40F8-454D-B6EF-213CA50F750B}">
      <dgm:prSet/>
      <dgm:spPr/>
      <dgm:t>
        <a:bodyPr/>
        <a:lstStyle/>
        <a:p>
          <a:endParaRPr lang="it-IT"/>
        </a:p>
      </dgm:t>
    </dgm:pt>
    <dgm:pt modelId="{58CA6356-FA71-AE4F-BF8C-BF3B3C96C4D1}" type="sibTrans" cxnId="{25BD21D8-40F8-454D-B6EF-213CA50F750B}">
      <dgm:prSet/>
      <dgm:spPr/>
      <dgm:t>
        <a:bodyPr/>
        <a:lstStyle/>
        <a:p>
          <a:endParaRPr lang="it-IT"/>
        </a:p>
      </dgm:t>
    </dgm:pt>
    <dgm:pt modelId="{A1CAC8B1-DCA2-9943-9E0E-D4CBA07D733F}">
      <dgm:prSet/>
      <dgm:spPr/>
      <dgm:t>
        <a:bodyPr/>
        <a:lstStyle/>
        <a:p>
          <a:pPr>
            <a:buFont typeface="Arial" panose="020B0604020202020204" pitchFamily="34" charset="0"/>
            <a:buChar char="•"/>
          </a:pPr>
          <a:r>
            <a:rPr lang="it-IT" dirty="0"/>
            <a:t>BH </a:t>
          </a:r>
          <a:r>
            <a:rPr lang="it-IT" dirty="0" err="1"/>
            <a:t>correction</a:t>
          </a:r>
          <a:r>
            <a:rPr lang="it-IT" dirty="0"/>
            <a:t> </a:t>
          </a:r>
          <a:r>
            <a:rPr lang="it-IT" dirty="0" err="1"/>
            <a:t>method</a:t>
          </a:r>
          <a:r>
            <a:rPr lang="it-IT" dirty="0"/>
            <a:t> </a:t>
          </a:r>
          <a:r>
            <a:rPr lang="it-IT" dirty="0" err="1"/>
            <a:t>is</a:t>
          </a:r>
          <a:r>
            <a:rPr lang="it-IT" dirty="0"/>
            <a:t> </a:t>
          </a:r>
          <a:r>
            <a:rPr lang="it-IT" dirty="0" err="1"/>
            <a:t>used</a:t>
          </a:r>
          <a:r>
            <a:rPr lang="it-IT" dirty="0"/>
            <a:t> to </a:t>
          </a:r>
          <a:r>
            <a:rPr lang="it-IT" dirty="0" err="1"/>
            <a:t>correct</a:t>
          </a:r>
          <a:r>
            <a:rPr lang="it-IT" dirty="0"/>
            <a:t> for multiple testing</a:t>
          </a:r>
        </a:p>
      </dgm:t>
    </dgm:pt>
    <dgm:pt modelId="{51ED57F2-9AAC-8449-9B71-2062DB7BDA01}" type="parTrans" cxnId="{56ECB647-63C1-034A-8371-89E284CD4FB4}">
      <dgm:prSet/>
      <dgm:spPr/>
      <dgm:t>
        <a:bodyPr/>
        <a:lstStyle/>
        <a:p>
          <a:endParaRPr lang="it-IT"/>
        </a:p>
      </dgm:t>
    </dgm:pt>
    <dgm:pt modelId="{14B9B01F-F987-D142-BA6F-AE27D9453A3C}" type="sibTrans" cxnId="{56ECB647-63C1-034A-8371-89E284CD4FB4}">
      <dgm:prSet/>
      <dgm:spPr/>
      <dgm:t>
        <a:bodyPr/>
        <a:lstStyle/>
        <a:p>
          <a:endParaRPr lang="it-IT"/>
        </a:p>
      </dgm:t>
    </dgm:pt>
    <dgm:pt modelId="{F75EC86C-6892-A442-88DD-97B2D0440BAD}">
      <dgm:prSet/>
      <dgm:spPr/>
      <dgm:t>
        <a:bodyPr/>
        <a:lstStyle/>
        <a:p>
          <a:pPr>
            <a:buFont typeface="Arial" panose="020B0604020202020204" pitchFamily="34" charset="0"/>
            <a:buChar char="•"/>
          </a:pPr>
          <a:r>
            <a:rPr lang="it-IT" dirty="0" err="1"/>
            <a:t>Effect</a:t>
          </a:r>
          <a:r>
            <a:rPr lang="it-IT" dirty="0"/>
            <a:t>-size</a:t>
          </a:r>
        </a:p>
      </dgm:t>
    </dgm:pt>
    <dgm:pt modelId="{B4197FBC-5A1D-174D-B985-D383A3454887}" type="parTrans" cxnId="{6BADBAC5-26C9-1B42-B7E3-6F81F022FD42}">
      <dgm:prSet/>
      <dgm:spPr/>
      <dgm:t>
        <a:bodyPr/>
        <a:lstStyle/>
        <a:p>
          <a:endParaRPr lang="it-IT"/>
        </a:p>
      </dgm:t>
    </dgm:pt>
    <dgm:pt modelId="{39E7E42F-9310-314D-BF56-EA00DA9E65C8}" type="sibTrans" cxnId="{6BADBAC5-26C9-1B42-B7E3-6F81F022FD42}">
      <dgm:prSet/>
      <dgm:spPr/>
      <dgm:t>
        <a:bodyPr/>
        <a:lstStyle/>
        <a:p>
          <a:endParaRPr lang="it-IT"/>
        </a:p>
      </dgm:t>
    </dgm:pt>
    <dgm:pt modelId="{4883A747-C928-9C4F-9840-358C62443067}">
      <dgm:prSet/>
      <dgm:spPr/>
      <dgm:t>
        <a:bodyPr/>
        <a:lstStyle/>
        <a:p>
          <a:pPr>
            <a:buFont typeface="Arial" panose="020B0604020202020204" pitchFamily="34" charset="0"/>
            <a:buChar char="•"/>
          </a:pPr>
          <a:r>
            <a:rPr lang="it-IT" dirty="0" err="1"/>
            <a:t>Cohen's</a:t>
          </a:r>
          <a:r>
            <a:rPr lang="it-IT" dirty="0"/>
            <a:t> D </a:t>
          </a:r>
          <a:r>
            <a:rPr lang="it-IT" dirty="0" err="1"/>
            <a:t>statistic</a:t>
          </a:r>
          <a:r>
            <a:rPr lang="it-IT" dirty="0"/>
            <a:t> </a:t>
          </a:r>
          <a:r>
            <a:rPr lang="it-IT" dirty="0" err="1"/>
            <a:t>is</a:t>
          </a:r>
          <a:r>
            <a:rPr lang="it-IT" dirty="0"/>
            <a:t> </a:t>
          </a:r>
          <a:r>
            <a:rPr lang="it-IT" dirty="0" err="1"/>
            <a:t>used</a:t>
          </a:r>
          <a:r>
            <a:rPr lang="it-IT" dirty="0"/>
            <a:t> </a:t>
          </a:r>
          <a:r>
            <a:rPr lang="it-IT" dirty="0" err="1"/>
            <a:t>as</a:t>
          </a:r>
          <a:r>
            <a:rPr lang="it-IT" dirty="0"/>
            <a:t> </a:t>
          </a:r>
          <a:r>
            <a:rPr lang="it-IT" dirty="0" err="1"/>
            <a:t>effect</a:t>
          </a:r>
          <a:r>
            <a:rPr lang="it-IT" dirty="0"/>
            <a:t> size. </a:t>
          </a:r>
          <a:r>
            <a:rPr lang="it-IT" dirty="0" err="1"/>
            <a:t>It</a:t>
          </a:r>
          <a:r>
            <a:rPr lang="it-IT" dirty="0"/>
            <a:t> </a:t>
          </a:r>
          <a:r>
            <a:rPr lang="it-IT" dirty="0" err="1"/>
            <a:t>is</a:t>
          </a:r>
          <a:r>
            <a:rPr lang="it-IT" dirty="0"/>
            <a:t> </a:t>
          </a:r>
          <a:r>
            <a:rPr lang="it-IT" dirty="0" err="1"/>
            <a:t>computed</a:t>
          </a:r>
          <a:r>
            <a:rPr lang="it-IT" dirty="0"/>
            <a:t> </a:t>
          </a:r>
          <a:r>
            <a:rPr lang="it-IT" dirty="0" err="1"/>
            <a:t>as</a:t>
          </a:r>
          <a:r>
            <a:rPr lang="it-IT" dirty="0"/>
            <a:t> the </a:t>
          </a:r>
          <a:r>
            <a:rPr lang="it-IT" dirty="0" err="1"/>
            <a:t>difference</a:t>
          </a:r>
          <a:r>
            <a:rPr lang="it-IT" dirty="0"/>
            <a:t> </a:t>
          </a:r>
          <a:r>
            <a:rPr lang="it-IT" dirty="0" err="1"/>
            <a:t>between</a:t>
          </a:r>
          <a:r>
            <a:rPr lang="it-IT" dirty="0"/>
            <a:t> the </a:t>
          </a:r>
          <a:r>
            <a:rPr lang="it-IT" dirty="0" err="1"/>
            <a:t>average</a:t>
          </a:r>
          <a:r>
            <a:rPr lang="it-IT" dirty="0"/>
            <a:t> reaction </a:t>
          </a:r>
          <a:r>
            <a:rPr lang="it-IT" dirty="0" err="1"/>
            <a:t>consistencies</a:t>
          </a:r>
          <a:r>
            <a:rPr lang="it-IT" dirty="0"/>
            <a:t> of the </a:t>
          </a:r>
          <a:r>
            <a:rPr lang="it-IT" dirty="0" err="1"/>
            <a:t>two</a:t>
          </a:r>
          <a:r>
            <a:rPr lang="it-IT" dirty="0"/>
            <a:t> groups of </a:t>
          </a:r>
          <a:r>
            <a:rPr lang="it-IT" dirty="0" err="1"/>
            <a:t>cells</a:t>
          </a:r>
          <a:r>
            <a:rPr lang="it-IT" dirty="0"/>
            <a:t> and </a:t>
          </a:r>
          <a:r>
            <a:rPr lang="it-IT" dirty="0" err="1"/>
            <a:t>divided</a:t>
          </a:r>
          <a:r>
            <a:rPr lang="it-IT" dirty="0"/>
            <a:t> by </a:t>
          </a:r>
          <a:r>
            <a:rPr lang="it-IT" dirty="0" err="1"/>
            <a:t>their</a:t>
          </a:r>
          <a:r>
            <a:rPr lang="it-IT" dirty="0"/>
            <a:t> </a:t>
          </a:r>
          <a:r>
            <a:rPr lang="it-IT" dirty="0" err="1"/>
            <a:t>averaged</a:t>
          </a:r>
          <a:r>
            <a:rPr lang="it-IT" dirty="0"/>
            <a:t> standard </a:t>
          </a:r>
          <a:r>
            <a:rPr lang="it-IT" dirty="0" err="1"/>
            <a:t>deviation</a:t>
          </a:r>
          <a:endParaRPr lang="it-IT" dirty="0"/>
        </a:p>
      </dgm:t>
    </dgm:pt>
    <dgm:pt modelId="{F5A67C26-68D3-B842-AD25-4116783E7B00}" type="parTrans" cxnId="{9450B3D9-08C1-034B-93F3-2DA7066D4393}">
      <dgm:prSet/>
      <dgm:spPr/>
      <dgm:t>
        <a:bodyPr/>
        <a:lstStyle/>
        <a:p>
          <a:endParaRPr lang="it-IT"/>
        </a:p>
      </dgm:t>
    </dgm:pt>
    <dgm:pt modelId="{6D1CA18D-7C0A-E54A-A479-4004EC5DC308}" type="sibTrans" cxnId="{9450B3D9-08C1-034B-93F3-2DA7066D4393}">
      <dgm:prSet/>
      <dgm:spPr/>
      <dgm:t>
        <a:bodyPr/>
        <a:lstStyle/>
        <a:p>
          <a:endParaRPr lang="it-IT"/>
        </a:p>
      </dgm:t>
    </dgm:pt>
    <dgm:pt modelId="{4AC9E3BE-D358-224F-B130-BACE41B6AEB6}">
      <dgm:prSet/>
      <dgm:spPr/>
      <dgm:t>
        <a:bodyPr/>
        <a:lstStyle/>
        <a:p>
          <a:pPr>
            <a:buFont typeface="Arial" panose="020B0604020202020204" pitchFamily="34" charset="0"/>
            <a:buChar char="•"/>
          </a:pPr>
          <a:r>
            <a:rPr lang="it-IT" dirty="0"/>
            <a:t>One vs One: Compare the </a:t>
          </a:r>
          <a:r>
            <a:rPr lang="it-IT" dirty="0" err="1"/>
            <a:t>cells</a:t>
          </a:r>
          <a:r>
            <a:rPr lang="it-IT" dirty="0"/>
            <a:t> of a cluster to the </a:t>
          </a:r>
          <a:r>
            <a:rPr lang="it-IT" dirty="0" err="1"/>
            <a:t>cells</a:t>
          </a:r>
          <a:r>
            <a:rPr lang="it-IT" dirty="0"/>
            <a:t> of </a:t>
          </a:r>
          <a:r>
            <a:rPr lang="it-IT" dirty="0" err="1"/>
            <a:t>another</a:t>
          </a:r>
          <a:r>
            <a:rPr lang="it-IT" dirty="0"/>
            <a:t> one</a:t>
          </a:r>
        </a:p>
      </dgm:t>
    </dgm:pt>
    <dgm:pt modelId="{B6A2A89D-9BA2-D945-9C5B-6BC4810A9369}" type="parTrans" cxnId="{7A8774BB-5DC3-0E4E-8C39-F22EBD14F10F}">
      <dgm:prSet/>
      <dgm:spPr/>
      <dgm:t>
        <a:bodyPr/>
        <a:lstStyle/>
        <a:p>
          <a:endParaRPr lang="it-IT"/>
        </a:p>
      </dgm:t>
    </dgm:pt>
    <dgm:pt modelId="{5E589261-4C10-AA45-ACEF-84E7AA4974F9}" type="sibTrans" cxnId="{7A8774BB-5DC3-0E4E-8C39-F22EBD14F10F}">
      <dgm:prSet/>
      <dgm:spPr/>
      <dgm:t>
        <a:bodyPr/>
        <a:lstStyle/>
        <a:p>
          <a:endParaRPr lang="it-IT"/>
        </a:p>
      </dgm:t>
    </dgm:pt>
    <dgm:pt modelId="{5F541581-0F83-B346-956D-7B9FB0446197}" type="pres">
      <dgm:prSet presAssocID="{E461CA22-C80A-7943-B4ED-C8E81BEB4F01}" presName="linearFlow" presStyleCnt="0">
        <dgm:presLayoutVars>
          <dgm:dir/>
          <dgm:animLvl val="lvl"/>
          <dgm:resizeHandles val="exact"/>
        </dgm:presLayoutVars>
      </dgm:prSet>
      <dgm:spPr/>
    </dgm:pt>
    <dgm:pt modelId="{E67175ED-2A22-4548-8126-3C231CD0C441}" type="pres">
      <dgm:prSet presAssocID="{D269E76C-EDB4-0A47-B24F-55A80CE218AB}" presName="composite" presStyleCnt="0"/>
      <dgm:spPr/>
    </dgm:pt>
    <dgm:pt modelId="{2CDFE190-0B03-844B-83B9-ABA2A8E8DC00}" type="pres">
      <dgm:prSet presAssocID="{D269E76C-EDB4-0A47-B24F-55A80CE218AB}" presName="parentText" presStyleLbl="alignNode1" presStyleIdx="0" presStyleCnt="4">
        <dgm:presLayoutVars>
          <dgm:chMax val="1"/>
          <dgm:bulletEnabled val="1"/>
        </dgm:presLayoutVars>
      </dgm:prSet>
      <dgm:spPr/>
    </dgm:pt>
    <dgm:pt modelId="{58EA89EB-2B7F-9743-87AE-0FEB2862D76C}" type="pres">
      <dgm:prSet presAssocID="{D269E76C-EDB4-0A47-B24F-55A80CE218AB}" presName="descendantText" presStyleLbl="alignAcc1" presStyleIdx="0" presStyleCnt="4">
        <dgm:presLayoutVars>
          <dgm:bulletEnabled val="1"/>
        </dgm:presLayoutVars>
      </dgm:prSet>
      <dgm:spPr/>
    </dgm:pt>
    <dgm:pt modelId="{1F818436-BB66-684E-9DE9-FCD59AF99D6D}" type="pres">
      <dgm:prSet presAssocID="{A9FCEB78-BCC4-6D4B-B729-E0E0EAF9DD66}" presName="sp" presStyleCnt="0"/>
      <dgm:spPr/>
    </dgm:pt>
    <dgm:pt modelId="{8BBBE430-EEB1-4747-AA8F-7EDD0B192BC9}" type="pres">
      <dgm:prSet presAssocID="{116CF9ED-69FA-ED48-B126-F211E49A6D03}" presName="composite" presStyleCnt="0"/>
      <dgm:spPr/>
    </dgm:pt>
    <dgm:pt modelId="{33015761-10A0-3740-9A15-AFD6723EABF5}" type="pres">
      <dgm:prSet presAssocID="{116CF9ED-69FA-ED48-B126-F211E49A6D03}" presName="parentText" presStyleLbl="alignNode1" presStyleIdx="1" presStyleCnt="4">
        <dgm:presLayoutVars>
          <dgm:chMax val="1"/>
          <dgm:bulletEnabled val="1"/>
        </dgm:presLayoutVars>
      </dgm:prSet>
      <dgm:spPr/>
    </dgm:pt>
    <dgm:pt modelId="{96C84641-4690-8C46-8BE9-EF2AC04FBB42}" type="pres">
      <dgm:prSet presAssocID="{116CF9ED-69FA-ED48-B126-F211E49A6D03}" presName="descendantText" presStyleLbl="alignAcc1" presStyleIdx="1" presStyleCnt="4">
        <dgm:presLayoutVars>
          <dgm:bulletEnabled val="1"/>
        </dgm:presLayoutVars>
      </dgm:prSet>
      <dgm:spPr/>
    </dgm:pt>
    <dgm:pt modelId="{5BC55860-AC3B-9F41-ADC3-363803F62609}" type="pres">
      <dgm:prSet presAssocID="{1C6FC2A6-19EC-8241-9D73-8C8A059ACC9F}" presName="sp" presStyleCnt="0"/>
      <dgm:spPr/>
    </dgm:pt>
    <dgm:pt modelId="{4376259B-16DB-7B42-B08B-E3B985DBDFD7}" type="pres">
      <dgm:prSet presAssocID="{2AF2E6BF-A69E-424E-84FF-2FBD21BDFDBF}" presName="composite" presStyleCnt="0"/>
      <dgm:spPr/>
    </dgm:pt>
    <dgm:pt modelId="{BB43FF7B-6697-E74C-B117-CA4E0FE30051}" type="pres">
      <dgm:prSet presAssocID="{2AF2E6BF-A69E-424E-84FF-2FBD21BDFDBF}" presName="parentText" presStyleLbl="alignNode1" presStyleIdx="2" presStyleCnt="4">
        <dgm:presLayoutVars>
          <dgm:chMax val="1"/>
          <dgm:bulletEnabled val="1"/>
        </dgm:presLayoutVars>
      </dgm:prSet>
      <dgm:spPr/>
    </dgm:pt>
    <dgm:pt modelId="{2F89A2EA-51A8-F547-BED1-1109FF11E908}" type="pres">
      <dgm:prSet presAssocID="{2AF2E6BF-A69E-424E-84FF-2FBD21BDFDBF}" presName="descendantText" presStyleLbl="alignAcc1" presStyleIdx="2" presStyleCnt="4">
        <dgm:presLayoutVars>
          <dgm:bulletEnabled val="1"/>
        </dgm:presLayoutVars>
      </dgm:prSet>
      <dgm:spPr/>
    </dgm:pt>
    <dgm:pt modelId="{A25CE07C-1AC8-4E48-A9C6-B5C1FAAED9CF}" type="pres">
      <dgm:prSet presAssocID="{58CA6356-FA71-AE4F-BF8C-BF3B3C96C4D1}" presName="sp" presStyleCnt="0"/>
      <dgm:spPr/>
    </dgm:pt>
    <dgm:pt modelId="{72063A8B-BA51-C74C-8732-07B0F5201915}" type="pres">
      <dgm:prSet presAssocID="{F75EC86C-6892-A442-88DD-97B2D0440BAD}" presName="composite" presStyleCnt="0"/>
      <dgm:spPr/>
    </dgm:pt>
    <dgm:pt modelId="{4D2B6B15-77CB-414C-A81E-F9722E1AE9A2}" type="pres">
      <dgm:prSet presAssocID="{F75EC86C-6892-A442-88DD-97B2D0440BAD}" presName="parentText" presStyleLbl="alignNode1" presStyleIdx="3" presStyleCnt="4">
        <dgm:presLayoutVars>
          <dgm:chMax val="1"/>
          <dgm:bulletEnabled val="1"/>
        </dgm:presLayoutVars>
      </dgm:prSet>
      <dgm:spPr/>
    </dgm:pt>
    <dgm:pt modelId="{053A0CC8-AC47-2042-A9A2-37EB35BDA956}" type="pres">
      <dgm:prSet presAssocID="{F75EC86C-6892-A442-88DD-97B2D0440BAD}" presName="descendantText" presStyleLbl="alignAcc1" presStyleIdx="3" presStyleCnt="4">
        <dgm:presLayoutVars>
          <dgm:bulletEnabled val="1"/>
        </dgm:presLayoutVars>
      </dgm:prSet>
      <dgm:spPr/>
    </dgm:pt>
  </dgm:ptLst>
  <dgm:cxnLst>
    <dgm:cxn modelId="{9C05380F-60F1-2B47-B446-1023A4065D6D}" type="presOf" srcId="{A1CAC8B1-DCA2-9943-9E0E-D4CBA07D733F}" destId="{2F89A2EA-51A8-F547-BED1-1109FF11E908}" srcOrd="0" destOrd="0" presId="urn:microsoft.com/office/officeart/2005/8/layout/chevron2"/>
    <dgm:cxn modelId="{37FF640F-08B7-2449-BEB7-2AF3551166CC}" type="presOf" srcId="{F75EC86C-6892-A442-88DD-97B2D0440BAD}" destId="{4D2B6B15-77CB-414C-A81E-F9722E1AE9A2}" srcOrd="0" destOrd="0" presId="urn:microsoft.com/office/officeart/2005/8/layout/chevron2"/>
    <dgm:cxn modelId="{0EDE0D15-B01C-B544-BCC8-AB75DEBCC31D}" type="presOf" srcId="{465555DF-FE37-854A-9585-B3ECFD089265}" destId="{96C84641-4690-8C46-8BE9-EF2AC04FBB42}" srcOrd="0" destOrd="0" presId="urn:microsoft.com/office/officeart/2005/8/layout/chevron2"/>
    <dgm:cxn modelId="{CC2E2B19-6857-394D-BC13-7B5A29399605}" srcId="{E461CA22-C80A-7943-B4ED-C8E81BEB4F01}" destId="{D269E76C-EDB4-0A47-B24F-55A80CE218AB}" srcOrd="0" destOrd="0" parTransId="{BC83B16A-F5F6-BA46-BF2D-416A32559852}" sibTransId="{A9FCEB78-BCC4-6D4B-B729-E0E0EAF9DD66}"/>
    <dgm:cxn modelId="{62BF9A30-092A-9E46-BB12-36504C062036}" type="presOf" srcId="{4883A747-C928-9C4F-9840-358C62443067}" destId="{053A0CC8-AC47-2042-A9A2-37EB35BDA956}" srcOrd="0" destOrd="0" presId="urn:microsoft.com/office/officeart/2005/8/layout/chevron2"/>
    <dgm:cxn modelId="{56ECB647-63C1-034A-8371-89E284CD4FB4}" srcId="{2AF2E6BF-A69E-424E-84FF-2FBD21BDFDBF}" destId="{A1CAC8B1-DCA2-9943-9E0E-D4CBA07D733F}" srcOrd="0" destOrd="0" parTransId="{51ED57F2-9AAC-8449-9B71-2062DB7BDA01}" sibTransId="{14B9B01F-F987-D142-BA6F-AE27D9453A3C}"/>
    <dgm:cxn modelId="{E932454F-72BE-ED4F-A734-EE19BF295AEE}" type="presOf" srcId="{D269E76C-EDB4-0A47-B24F-55A80CE218AB}" destId="{2CDFE190-0B03-844B-83B9-ABA2A8E8DC00}" srcOrd="0" destOrd="0" presId="urn:microsoft.com/office/officeart/2005/8/layout/chevron2"/>
    <dgm:cxn modelId="{7C1A5D57-69C7-934E-9B22-4D8B4F22D8BB}" srcId="{E461CA22-C80A-7943-B4ED-C8E81BEB4F01}" destId="{116CF9ED-69FA-ED48-B126-F211E49A6D03}" srcOrd="1" destOrd="0" parTransId="{883925B8-F907-114A-AB09-62B06EA0C0EA}" sibTransId="{1C6FC2A6-19EC-8241-9D73-8C8A059ACC9F}"/>
    <dgm:cxn modelId="{52F6E069-C4FA-9B4D-A5FD-285DD2BCA761}" type="presOf" srcId="{E461CA22-C80A-7943-B4ED-C8E81BEB4F01}" destId="{5F541581-0F83-B346-956D-7B9FB0446197}" srcOrd="0" destOrd="0" presId="urn:microsoft.com/office/officeart/2005/8/layout/chevron2"/>
    <dgm:cxn modelId="{3C74727C-1A04-1A44-B41C-ECDC66D71D83}" type="presOf" srcId="{116CF9ED-69FA-ED48-B126-F211E49A6D03}" destId="{33015761-10A0-3740-9A15-AFD6723EABF5}" srcOrd="0" destOrd="0" presId="urn:microsoft.com/office/officeart/2005/8/layout/chevron2"/>
    <dgm:cxn modelId="{3950D28E-6010-1844-9370-39EBE7F860E6}" type="presOf" srcId="{67C3C573-D3F0-AC45-BCE1-72B041E69597}" destId="{58EA89EB-2B7F-9743-87AE-0FEB2862D76C}" srcOrd="0" destOrd="0" presId="urn:microsoft.com/office/officeart/2005/8/layout/chevron2"/>
    <dgm:cxn modelId="{F57F0099-BCC2-A742-8ED6-E29B74D2947B}" srcId="{116CF9ED-69FA-ED48-B126-F211E49A6D03}" destId="{465555DF-FE37-854A-9585-B3ECFD089265}" srcOrd="0" destOrd="0" parTransId="{BA7A95A4-BC93-D64C-B4E9-773D78BE1475}" sibTransId="{7AC3E8EC-5D0B-2840-A4B4-AB8881A6EBD8}"/>
    <dgm:cxn modelId="{341E2EAA-3D18-134C-9F0D-7A757547B2CE}" type="presOf" srcId="{4AC9E3BE-D358-224F-B130-BACE41B6AEB6}" destId="{58EA89EB-2B7F-9743-87AE-0FEB2862D76C}" srcOrd="0" destOrd="1" presId="urn:microsoft.com/office/officeart/2005/8/layout/chevron2"/>
    <dgm:cxn modelId="{1EA5FBAC-A534-8A4C-A990-0FD9D8BB293E}" type="presOf" srcId="{2AF2E6BF-A69E-424E-84FF-2FBD21BDFDBF}" destId="{BB43FF7B-6697-E74C-B117-CA4E0FE30051}" srcOrd="0" destOrd="0" presId="urn:microsoft.com/office/officeart/2005/8/layout/chevron2"/>
    <dgm:cxn modelId="{7A8774BB-5DC3-0E4E-8C39-F22EBD14F10F}" srcId="{D269E76C-EDB4-0A47-B24F-55A80CE218AB}" destId="{4AC9E3BE-D358-224F-B130-BACE41B6AEB6}" srcOrd="1" destOrd="0" parTransId="{B6A2A89D-9BA2-D945-9C5B-6BC4810A9369}" sibTransId="{5E589261-4C10-AA45-ACEF-84E7AA4974F9}"/>
    <dgm:cxn modelId="{432AC2C3-D6D0-D746-837F-3DDE9A4D50BD}" srcId="{D269E76C-EDB4-0A47-B24F-55A80CE218AB}" destId="{67C3C573-D3F0-AC45-BCE1-72B041E69597}" srcOrd="0" destOrd="0" parTransId="{69C8A8AC-5936-8342-92A2-0BD045AEEC21}" sibTransId="{8E157D13-86A7-6D4C-93D9-452B7197736B}"/>
    <dgm:cxn modelId="{6BADBAC5-26C9-1B42-B7E3-6F81F022FD42}" srcId="{E461CA22-C80A-7943-B4ED-C8E81BEB4F01}" destId="{F75EC86C-6892-A442-88DD-97B2D0440BAD}" srcOrd="3" destOrd="0" parTransId="{B4197FBC-5A1D-174D-B985-D383A3454887}" sibTransId="{39E7E42F-9310-314D-BF56-EA00DA9E65C8}"/>
    <dgm:cxn modelId="{25BD21D8-40F8-454D-B6EF-213CA50F750B}" srcId="{E461CA22-C80A-7943-B4ED-C8E81BEB4F01}" destId="{2AF2E6BF-A69E-424E-84FF-2FBD21BDFDBF}" srcOrd="2" destOrd="0" parTransId="{6444CE1A-ECC3-2C42-AD12-AFDF86A9C949}" sibTransId="{58CA6356-FA71-AE4F-BF8C-BF3B3C96C4D1}"/>
    <dgm:cxn modelId="{9450B3D9-08C1-034B-93F3-2DA7066D4393}" srcId="{F75EC86C-6892-A442-88DD-97B2D0440BAD}" destId="{4883A747-C928-9C4F-9840-358C62443067}" srcOrd="0" destOrd="0" parTransId="{F5A67C26-68D3-B842-AD25-4116783E7B00}" sibTransId="{6D1CA18D-7C0A-E54A-A479-4004EC5DC308}"/>
    <dgm:cxn modelId="{DB148429-D4BC-6342-9FDD-A1AC9F06AE8F}" type="presParOf" srcId="{5F541581-0F83-B346-956D-7B9FB0446197}" destId="{E67175ED-2A22-4548-8126-3C231CD0C441}" srcOrd="0" destOrd="0" presId="urn:microsoft.com/office/officeart/2005/8/layout/chevron2"/>
    <dgm:cxn modelId="{15F83A50-D4E5-6449-A830-342DBEB6E56E}" type="presParOf" srcId="{E67175ED-2A22-4548-8126-3C231CD0C441}" destId="{2CDFE190-0B03-844B-83B9-ABA2A8E8DC00}" srcOrd="0" destOrd="0" presId="urn:microsoft.com/office/officeart/2005/8/layout/chevron2"/>
    <dgm:cxn modelId="{31C5E38A-1856-3447-8D4F-4E84477C87D4}" type="presParOf" srcId="{E67175ED-2A22-4548-8126-3C231CD0C441}" destId="{58EA89EB-2B7F-9743-87AE-0FEB2862D76C}" srcOrd="1" destOrd="0" presId="urn:microsoft.com/office/officeart/2005/8/layout/chevron2"/>
    <dgm:cxn modelId="{350F5E42-441C-7C4D-A0D6-D5BF2C520291}" type="presParOf" srcId="{5F541581-0F83-B346-956D-7B9FB0446197}" destId="{1F818436-BB66-684E-9DE9-FCD59AF99D6D}" srcOrd="1" destOrd="0" presId="urn:microsoft.com/office/officeart/2005/8/layout/chevron2"/>
    <dgm:cxn modelId="{849C63E9-89DF-744D-8EF4-045B90B4CB92}" type="presParOf" srcId="{5F541581-0F83-B346-956D-7B9FB0446197}" destId="{8BBBE430-EEB1-4747-AA8F-7EDD0B192BC9}" srcOrd="2" destOrd="0" presId="urn:microsoft.com/office/officeart/2005/8/layout/chevron2"/>
    <dgm:cxn modelId="{15F4B281-728C-0B48-BA97-111C46325E7C}" type="presParOf" srcId="{8BBBE430-EEB1-4747-AA8F-7EDD0B192BC9}" destId="{33015761-10A0-3740-9A15-AFD6723EABF5}" srcOrd="0" destOrd="0" presId="urn:microsoft.com/office/officeart/2005/8/layout/chevron2"/>
    <dgm:cxn modelId="{5B70B487-610C-9F47-858C-F10AA5C1849B}" type="presParOf" srcId="{8BBBE430-EEB1-4747-AA8F-7EDD0B192BC9}" destId="{96C84641-4690-8C46-8BE9-EF2AC04FBB42}" srcOrd="1" destOrd="0" presId="urn:microsoft.com/office/officeart/2005/8/layout/chevron2"/>
    <dgm:cxn modelId="{242D4255-F195-5341-9C5B-B4C162830685}" type="presParOf" srcId="{5F541581-0F83-B346-956D-7B9FB0446197}" destId="{5BC55860-AC3B-9F41-ADC3-363803F62609}" srcOrd="3" destOrd="0" presId="urn:microsoft.com/office/officeart/2005/8/layout/chevron2"/>
    <dgm:cxn modelId="{40615966-E782-B541-8161-D1FBFD7515D6}" type="presParOf" srcId="{5F541581-0F83-B346-956D-7B9FB0446197}" destId="{4376259B-16DB-7B42-B08B-E3B985DBDFD7}" srcOrd="4" destOrd="0" presId="urn:microsoft.com/office/officeart/2005/8/layout/chevron2"/>
    <dgm:cxn modelId="{56925A02-6B2C-954C-878E-B347B4CCD321}" type="presParOf" srcId="{4376259B-16DB-7B42-B08B-E3B985DBDFD7}" destId="{BB43FF7B-6697-E74C-B117-CA4E0FE30051}" srcOrd="0" destOrd="0" presId="urn:microsoft.com/office/officeart/2005/8/layout/chevron2"/>
    <dgm:cxn modelId="{655CA32E-1FF0-3C48-AF19-EF62AD295D36}" type="presParOf" srcId="{4376259B-16DB-7B42-B08B-E3B985DBDFD7}" destId="{2F89A2EA-51A8-F547-BED1-1109FF11E908}" srcOrd="1" destOrd="0" presId="urn:microsoft.com/office/officeart/2005/8/layout/chevron2"/>
    <dgm:cxn modelId="{520D69A6-1BD6-E141-9CD6-7FDF619D188E}" type="presParOf" srcId="{5F541581-0F83-B346-956D-7B9FB0446197}" destId="{A25CE07C-1AC8-4E48-A9C6-B5C1FAAED9CF}" srcOrd="5" destOrd="0" presId="urn:microsoft.com/office/officeart/2005/8/layout/chevron2"/>
    <dgm:cxn modelId="{87D0E530-C164-7A44-A1EE-CBCB7491CA59}" type="presParOf" srcId="{5F541581-0F83-B346-956D-7B9FB0446197}" destId="{72063A8B-BA51-C74C-8732-07B0F5201915}" srcOrd="6" destOrd="0" presId="urn:microsoft.com/office/officeart/2005/8/layout/chevron2"/>
    <dgm:cxn modelId="{02536D2F-6126-574F-A25F-EE3B92DAF1DB}" type="presParOf" srcId="{72063A8B-BA51-C74C-8732-07B0F5201915}" destId="{4D2B6B15-77CB-414C-A81E-F9722E1AE9A2}" srcOrd="0" destOrd="0" presId="urn:microsoft.com/office/officeart/2005/8/layout/chevron2"/>
    <dgm:cxn modelId="{C1312CC7-08F9-A547-9CD6-8C0020BE468B}" type="presParOf" srcId="{72063A8B-BA51-C74C-8732-07B0F5201915}" destId="{053A0CC8-AC47-2042-A9A2-37EB35BDA956}"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42DE27-FBE4-414D-90E3-160F0F4CB1C7}">
      <dsp:nvSpPr>
        <dsp:cNvPr id="0" name=""/>
        <dsp:cNvSpPr/>
      </dsp:nvSpPr>
      <dsp:spPr>
        <a:xfrm>
          <a:off x="0" y="0"/>
          <a:ext cx="5891214" cy="1375965"/>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latin typeface="+mn-lt"/>
              <a:ea typeface="Cambria Math" panose="02040503050406030204" pitchFamily="18" charset="0"/>
            </a:rPr>
            <a:t>It belongs to the family of FBA algorithms that models metabolic fluxes (the rate by which chemical reactions convert substrates to products) through constraint-based optimization</a:t>
          </a:r>
          <a:endParaRPr lang="it-IT" sz="1700" kern="1200" dirty="0">
            <a:latin typeface="+mn-lt"/>
          </a:endParaRPr>
        </a:p>
      </dsp:txBody>
      <dsp:txXfrm>
        <a:off x="1315839" y="0"/>
        <a:ext cx="4575374" cy="1375965"/>
      </dsp:txXfrm>
    </dsp:sp>
    <dsp:sp modelId="{FE68E8F9-475F-5F45-B074-2434FA770EEB}">
      <dsp:nvSpPr>
        <dsp:cNvPr id="0" name=""/>
        <dsp:cNvSpPr/>
      </dsp:nvSpPr>
      <dsp:spPr>
        <a:xfrm>
          <a:off x="137596" y="151455"/>
          <a:ext cx="1178242" cy="1100772"/>
        </a:xfrm>
        <a:prstGeom prst="roundRect">
          <a:avLst>
            <a:gd name="adj" fmla="val 10000"/>
          </a:avLst>
        </a:prstGeom>
        <a:blipFill rotWithShape="1">
          <a:blip xmlns:r="http://schemas.openxmlformats.org/officeDocument/2006/relationships" r:embed="rId1">
            <a:extLst>
              <a:ext uri="{96DAC541-7B7A-43D3-8B79-37D633B846F1}">
                <asvg:svgBlip xmlns:asvg="http://schemas.microsoft.com/office/drawing/2016/SVG/main" r:embed="rId2"/>
              </a:ext>
            </a:extLst>
          </a:blip>
          <a:srcRect/>
          <a:stretch>
            <a:fillRect t="-4000" b="-4000"/>
          </a:stretch>
        </a:blipFill>
        <a:ln w="19050" cap="rnd"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dsp:style>
    </dsp:sp>
    <dsp:sp modelId="{D3817234-4FFB-FF4F-A59B-5F0C56583547}">
      <dsp:nvSpPr>
        <dsp:cNvPr id="0" name=""/>
        <dsp:cNvSpPr/>
      </dsp:nvSpPr>
      <dsp:spPr>
        <a:xfrm>
          <a:off x="0" y="1513562"/>
          <a:ext cx="5891214" cy="1375965"/>
        </a:xfrm>
        <a:prstGeom prst="roundRect">
          <a:avLst>
            <a:gd name="adj" fmla="val 10000"/>
          </a:avLst>
        </a:prstGeom>
        <a:solidFill>
          <a:schemeClr val="accent4">
            <a:hueOff val="1329380"/>
            <a:satOff val="481"/>
            <a:lumOff val="-392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It uses single-cell transcriptomic profiles to characterize </a:t>
          </a:r>
          <a:r>
            <a:rPr lang="en-US" sz="1700" b="1" kern="1200" dirty="0"/>
            <a:t>cellular metabolic states</a:t>
          </a:r>
          <a:r>
            <a:rPr lang="en-US" sz="1700" kern="1200" dirty="0"/>
            <a:t> at </a:t>
          </a:r>
          <a:r>
            <a:rPr lang="en-US" sz="1700" i="1" kern="1200" dirty="0"/>
            <a:t>single-cell resolution</a:t>
          </a:r>
          <a:r>
            <a:rPr lang="en-US" sz="1700" kern="1200" dirty="0"/>
            <a:t> and with network-wide comprehensiveness</a:t>
          </a:r>
          <a:endParaRPr lang="it-IT" sz="1700" kern="1200" dirty="0"/>
        </a:p>
      </dsp:txBody>
      <dsp:txXfrm>
        <a:off x="1315839" y="1513562"/>
        <a:ext cx="4575374" cy="1375965"/>
      </dsp:txXfrm>
    </dsp:sp>
    <dsp:sp modelId="{ED62BF07-A15F-2644-ADFB-D0229D6F1E8C}">
      <dsp:nvSpPr>
        <dsp:cNvPr id="0" name=""/>
        <dsp:cNvSpPr/>
      </dsp:nvSpPr>
      <dsp:spPr>
        <a:xfrm>
          <a:off x="137596" y="1651158"/>
          <a:ext cx="1178242" cy="1100772"/>
        </a:xfrm>
        <a:prstGeom prst="roundRect">
          <a:avLst>
            <a:gd name="adj" fmla="val 10000"/>
          </a:avLst>
        </a:prstGeom>
        <a:blipFill rotWithShape="1">
          <a:blip xmlns:r="http://schemas.openxmlformats.org/officeDocument/2006/relationships" r:embed="rId3">
            <a:extLst>
              <a:ext uri="{96DAC541-7B7A-43D3-8B79-37D633B846F1}">
                <asvg:svgBlip xmlns:asvg="http://schemas.microsoft.com/office/drawing/2016/SVG/main" r:embed="rId4"/>
              </a:ext>
            </a:extLst>
          </a:blip>
          <a:srcRect/>
          <a:stretch>
            <a:fillRect t="-4000" b="-4000"/>
          </a:stretch>
        </a:blipFill>
        <a:ln w="19050" cap="rnd"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dsp:style>
    </dsp:sp>
    <dsp:sp modelId="{D7F8CB11-2493-8A4E-ACDC-26DC4D76B4F4}">
      <dsp:nvSpPr>
        <dsp:cNvPr id="0" name=""/>
        <dsp:cNvSpPr/>
      </dsp:nvSpPr>
      <dsp:spPr>
        <a:xfrm>
          <a:off x="0" y="3027124"/>
          <a:ext cx="5891214" cy="1375965"/>
        </a:xfrm>
        <a:prstGeom prst="roundRect">
          <a:avLst>
            <a:gd name="adj" fmla="val 10000"/>
          </a:avLst>
        </a:prstGeom>
        <a:solidFill>
          <a:schemeClr val="accent4">
            <a:hueOff val="2658761"/>
            <a:satOff val="962"/>
            <a:lumOff val="-784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It allows detection of targets </a:t>
          </a:r>
          <a:r>
            <a:rPr lang="en-US" sz="1700" i="0" u="none" kern="1200" dirty="0"/>
            <a:t>across the entire metabolic network</a:t>
          </a:r>
          <a:endParaRPr lang="it-IT" sz="1700" i="0" u="none" kern="1200" dirty="0"/>
        </a:p>
      </dsp:txBody>
      <dsp:txXfrm>
        <a:off x="1315839" y="3027124"/>
        <a:ext cx="4575374" cy="1375965"/>
      </dsp:txXfrm>
    </dsp:sp>
    <dsp:sp modelId="{2FF743D1-931F-FA4D-9D15-8F27AE23E163}">
      <dsp:nvSpPr>
        <dsp:cNvPr id="0" name=""/>
        <dsp:cNvSpPr/>
      </dsp:nvSpPr>
      <dsp:spPr>
        <a:xfrm>
          <a:off x="137596" y="3164720"/>
          <a:ext cx="1178242" cy="1100772"/>
        </a:xfrm>
        <a:prstGeom prst="roundRect">
          <a:avLst>
            <a:gd name="adj" fmla="val 10000"/>
          </a:avLst>
        </a:prstGeom>
        <a:blipFill rotWithShape="1">
          <a:blip xmlns:r="http://schemas.openxmlformats.org/officeDocument/2006/relationships" r:embed="rId5">
            <a:extLst>
              <a:ext uri="{96DAC541-7B7A-43D3-8B79-37D633B846F1}">
                <asvg:svgBlip xmlns:asvg="http://schemas.microsoft.com/office/drawing/2016/SVG/main" r:embed="rId6"/>
              </a:ext>
            </a:extLst>
          </a:blip>
          <a:srcRect/>
          <a:stretch>
            <a:fillRect t="-4000" b="-4000"/>
          </a:stretch>
        </a:blipFill>
        <a:ln w="19050" cap="rnd"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FD9A91-CF80-774B-891A-00C6A93B2576}">
      <dsp:nvSpPr>
        <dsp:cNvPr id="0" name=""/>
        <dsp:cNvSpPr/>
      </dsp:nvSpPr>
      <dsp:spPr>
        <a:xfrm>
          <a:off x="0" y="0"/>
          <a:ext cx="8437642" cy="1258644"/>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1" i="0" kern="1200" noProof="0" dirty="0"/>
            <a:t>Stages</a:t>
          </a:r>
          <a:r>
            <a:rPr lang="en-GB" sz="2300" b="0" i="0" kern="1200" noProof="0" dirty="0"/>
            <a:t>, </a:t>
          </a:r>
          <a:r>
            <a:rPr lang="en-GB" sz="2300" b="1" i="0" kern="1200" noProof="0" dirty="0"/>
            <a:t>cell types</a:t>
          </a:r>
          <a:r>
            <a:rPr lang="en-GB" sz="2300" b="0" i="0" kern="1200" noProof="0" dirty="0"/>
            <a:t>, and </a:t>
          </a:r>
          <a:r>
            <a:rPr lang="en-GB" sz="2300" b="1" i="0" kern="1200" noProof="0" dirty="0"/>
            <a:t>metabolic activities</a:t>
          </a:r>
          <a:r>
            <a:rPr lang="en-GB" sz="2300" b="0" i="0" kern="1200" noProof="0" dirty="0"/>
            <a:t> of cells don’t seem to determine the differences in the first two UMAP dimensions for the CD4 cells</a:t>
          </a:r>
          <a:endParaRPr lang="en-GB" sz="2300" kern="1200" noProof="0" dirty="0"/>
        </a:p>
      </dsp:txBody>
      <dsp:txXfrm>
        <a:off x="36864" y="36864"/>
        <a:ext cx="7079467" cy="1184916"/>
      </dsp:txXfrm>
    </dsp:sp>
    <dsp:sp modelId="{7C5C21EE-4CB6-7D4D-910E-7C3FD9BBE705}">
      <dsp:nvSpPr>
        <dsp:cNvPr id="0" name=""/>
        <dsp:cNvSpPr/>
      </dsp:nvSpPr>
      <dsp:spPr>
        <a:xfrm>
          <a:off x="744497" y="1468418"/>
          <a:ext cx="8437642" cy="1258644"/>
        </a:xfrm>
        <a:prstGeom prst="roundRect">
          <a:avLst>
            <a:gd name="adj" fmla="val 10000"/>
          </a:avLst>
        </a:prstGeom>
        <a:solidFill>
          <a:schemeClr val="accent4">
            <a:hueOff val="1329380"/>
            <a:satOff val="481"/>
            <a:lumOff val="-392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i="0" kern="1200" noProof="0" dirty="0"/>
            <a:t>Unsupervised dimensionality reduction representation highlighted the presence of 6 very well separated </a:t>
          </a:r>
          <a:r>
            <a:rPr lang="en-GB" sz="2300" b="1" i="0" kern="1200" noProof="0" dirty="0"/>
            <a:t>clusters</a:t>
          </a:r>
          <a:r>
            <a:rPr lang="en-GB" sz="2300" b="0" i="0" kern="1200" noProof="0" dirty="0"/>
            <a:t> of CD4 cells</a:t>
          </a:r>
          <a:endParaRPr lang="en-GB" sz="2300" kern="1200" noProof="0" dirty="0"/>
        </a:p>
      </dsp:txBody>
      <dsp:txXfrm>
        <a:off x="781361" y="1505282"/>
        <a:ext cx="6801297" cy="1184916"/>
      </dsp:txXfrm>
    </dsp:sp>
    <dsp:sp modelId="{6948BDE7-D32F-CC40-B88A-BF05F81C48AC}">
      <dsp:nvSpPr>
        <dsp:cNvPr id="0" name=""/>
        <dsp:cNvSpPr/>
      </dsp:nvSpPr>
      <dsp:spPr>
        <a:xfrm>
          <a:off x="1488995" y="2936836"/>
          <a:ext cx="8437642" cy="1258644"/>
        </a:xfrm>
        <a:prstGeom prst="roundRect">
          <a:avLst>
            <a:gd name="adj" fmla="val 10000"/>
          </a:avLst>
        </a:prstGeom>
        <a:solidFill>
          <a:schemeClr val="accent4">
            <a:hueOff val="2658761"/>
            <a:satOff val="962"/>
            <a:lumOff val="-784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GB" sz="2300" b="0" i="0" kern="1200" noProof="0" dirty="0"/>
            <a:t>As the main source of metabolic profiles variability can be summarised through these clusters, we need to characterise them</a:t>
          </a:r>
          <a:endParaRPr lang="en-GB" sz="2300" kern="1200" noProof="0" dirty="0"/>
        </a:p>
      </dsp:txBody>
      <dsp:txXfrm>
        <a:off x="1525859" y="2973700"/>
        <a:ext cx="6801297" cy="1184916"/>
      </dsp:txXfrm>
    </dsp:sp>
    <dsp:sp modelId="{CD50087A-4706-AE41-BFBE-C3A55A05B93B}">
      <dsp:nvSpPr>
        <dsp:cNvPr id="0" name=""/>
        <dsp:cNvSpPr/>
      </dsp:nvSpPr>
      <dsp:spPr>
        <a:xfrm>
          <a:off x="7619523" y="954471"/>
          <a:ext cx="818118" cy="818118"/>
        </a:xfrm>
        <a:prstGeom prst="downArrow">
          <a:avLst>
            <a:gd name="adj1" fmla="val 55000"/>
            <a:gd name="adj2" fmla="val 45000"/>
          </a:avLst>
        </a:prstGeom>
        <a:solidFill>
          <a:schemeClr val="accent4">
            <a:tint val="40000"/>
            <a:alpha val="90000"/>
            <a:hueOff val="0"/>
            <a:satOff val="0"/>
            <a:lumOff val="0"/>
            <a:alphaOff val="0"/>
          </a:schemeClr>
        </a:solidFill>
        <a:ln w="19050"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it-IT" sz="3600" kern="1200"/>
        </a:p>
      </dsp:txBody>
      <dsp:txXfrm>
        <a:off x="7803600" y="954471"/>
        <a:ext cx="449964" cy="615634"/>
      </dsp:txXfrm>
    </dsp:sp>
    <dsp:sp modelId="{CE24DBA9-AAA6-C647-A3E9-AC27C9BA9544}">
      <dsp:nvSpPr>
        <dsp:cNvPr id="0" name=""/>
        <dsp:cNvSpPr/>
      </dsp:nvSpPr>
      <dsp:spPr>
        <a:xfrm>
          <a:off x="8364021" y="2414499"/>
          <a:ext cx="818118" cy="818118"/>
        </a:xfrm>
        <a:prstGeom prst="downArrow">
          <a:avLst>
            <a:gd name="adj1" fmla="val 55000"/>
            <a:gd name="adj2" fmla="val 45000"/>
          </a:avLst>
        </a:prstGeom>
        <a:solidFill>
          <a:schemeClr val="accent4">
            <a:tint val="40000"/>
            <a:alpha val="90000"/>
            <a:hueOff val="3137075"/>
            <a:satOff val="-4001"/>
            <a:lumOff val="-1561"/>
            <a:alphaOff val="0"/>
          </a:schemeClr>
        </a:solidFill>
        <a:ln w="19050" cap="rnd" cmpd="sng" algn="ctr">
          <a:solidFill>
            <a:schemeClr val="accent4">
              <a:tint val="40000"/>
              <a:alpha val="90000"/>
              <a:hueOff val="3137075"/>
              <a:satOff val="-4001"/>
              <a:lumOff val="-1561"/>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it-IT" sz="3600" kern="1200"/>
        </a:p>
      </dsp:txBody>
      <dsp:txXfrm>
        <a:off x="8548098" y="2414499"/>
        <a:ext cx="449964" cy="6156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DFE190-0B03-844B-83B9-ABA2A8E8DC00}">
      <dsp:nvSpPr>
        <dsp:cNvPr id="0" name=""/>
        <dsp:cNvSpPr/>
      </dsp:nvSpPr>
      <dsp:spPr>
        <a:xfrm rot="5400000">
          <a:off x="-187037" y="189320"/>
          <a:ext cx="1246919" cy="872843"/>
        </a:xfrm>
        <a:prstGeom prst="chevron">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it-IT" sz="1300" b="0" kern="1200" dirty="0" err="1"/>
            <a:t>Approach</a:t>
          </a:r>
          <a:endParaRPr lang="it-IT" sz="1300" b="0" kern="1200" dirty="0"/>
        </a:p>
      </dsp:txBody>
      <dsp:txXfrm rot="-5400000">
        <a:off x="2" y="438704"/>
        <a:ext cx="872843" cy="374076"/>
      </dsp:txXfrm>
    </dsp:sp>
    <dsp:sp modelId="{58EA89EB-2B7F-9743-87AE-0FEB2862D76C}">
      <dsp:nvSpPr>
        <dsp:cNvPr id="0" name=""/>
        <dsp:cNvSpPr/>
      </dsp:nvSpPr>
      <dsp:spPr>
        <a:xfrm rot="5400000">
          <a:off x="5481062" y="-4605935"/>
          <a:ext cx="810497" cy="10026935"/>
        </a:xfrm>
        <a:prstGeom prst="round2SameRect">
          <a:avLst/>
        </a:prstGeom>
        <a:solidFill>
          <a:schemeClr val="lt1">
            <a:alpha val="90000"/>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it-IT" sz="1600" kern="1200" dirty="0"/>
            <a:t>One vs </a:t>
          </a:r>
          <a:r>
            <a:rPr lang="it-IT" sz="1600" kern="1200" dirty="0" err="1"/>
            <a:t>All</a:t>
          </a:r>
          <a:r>
            <a:rPr lang="it-IT" sz="1600" kern="1200" dirty="0"/>
            <a:t>: For </a:t>
          </a:r>
          <a:r>
            <a:rPr lang="it-IT" sz="1600" kern="1200" dirty="0" err="1"/>
            <a:t>each</a:t>
          </a:r>
          <a:r>
            <a:rPr lang="it-IT" sz="1600" kern="1200" dirty="0"/>
            <a:t> cluster </a:t>
          </a:r>
          <a:r>
            <a:rPr lang="it-IT" sz="1600" kern="1200" dirty="0" err="1"/>
            <a:t>we</a:t>
          </a:r>
          <a:r>
            <a:rPr lang="it-IT" sz="1600" kern="1200" dirty="0"/>
            <a:t> compare </a:t>
          </a:r>
          <a:r>
            <a:rPr lang="it-IT" sz="1600" kern="1200" dirty="0" err="1"/>
            <a:t>its</a:t>
          </a:r>
          <a:r>
            <a:rPr lang="it-IT" sz="1600" kern="1200" dirty="0"/>
            <a:t> </a:t>
          </a:r>
          <a:r>
            <a:rPr lang="it-IT" sz="1600" kern="1200" dirty="0" err="1"/>
            <a:t>cells</a:t>
          </a:r>
          <a:r>
            <a:rPr lang="it-IT" sz="1600" kern="1200" dirty="0"/>
            <a:t> with </a:t>
          </a:r>
          <a:r>
            <a:rPr lang="it-IT" sz="1600" kern="1200" dirty="0" err="1"/>
            <a:t>all</a:t>
          </a:r>
          <a:r>
            <a:rPr lang="it-IT" sz="1600" kern="1200" dirty="0"/>
            <a:t> the </a:t>
          </a:r>
          <a:r>
            <a:rPr lang="it-IT" sz="1600" kern="1200" dirty="0" err="1"/>
            <a:t>other</a:t>
          </a:r>
          <a:r>
            <a:rPr lang="it-IT" sz="1600" kern="1200" dirty="0"/>
            <a:t> </a:t>
          </a:r>
          <a:r>
            <a:rPr lang="it-IT" sz="1600" kern="1200" dirty="0" err="1"/>
            <a:t>cells</a:t>
          </a:r>
          <a:endParaRPr lang="it-IT" sz="1600" kern="1200" dirty="0"/>
        </a:p>
        <a:p>
          <a:pPr marL="171450" lvl="1" indent="-171450" algn="l" defTabSz="711200">
            <a:lnSpc>
              <a:spcPct val="90000"/>
            </a:lnSpc>
            <a:spcBef>
              <a:spcPct val="0"/>
            </a:spcBef>
            <a:spcAft>
              <a:spcPct val="15000"/>
            </a:spcAft>
            <a:buFont typeface="Arial" panose="020B0604020202020204" pitchFamily="34" charset="0"/>
            <a:buChar char="•"/>
          </a:pPr>
          <a:r>
            <a:rPr lang="it-IT" sz="1600" kern="1200" dirty="0"/>
            <a:t>One vs One: Compare the </a:t>
          </a:r>
          <a:r>
            <a:rPr lang="it-IT" sz="1600" kern="1200" dirty="0" err="1"/>
            <a:t>cells</a:t>
          </a:r>
          <a:r>
            <a:rPr lang="it-IT" sz="1600" kern="1200" dirty="0"/>
            <a:t> of a cluster to the </a:t>
          </a:r>
          <a:r>
            <a:rPr lang="it-IT" sz="1600" kern="1200" dirty="0" err="1"/>
            <a:t>cells</a:t>
          </a:r>
          <a:r>
            <a:rPr lang="it-IT" sz="1600" kern="1200" dirty="0"/>
            <a:t> of </a:t>
          </a:r>
          <a:r>
            <a:rPr lang="it-IT" sz="1600" kern="1200" dirty="0" err="1"/>
            <a:t>another</a:t>
          </a:r>
          <a:r>
            <a:rPr lang="it-IT" sz="1600" kern="1200" dirty="0"/>
            <a:t> one</a:t>
          </a:r>
        </a:p>
      </dsp:txBody>
      <dsp:txXfrm rot="-5400000">
        <a:off x="872844" y="41848"/>
        <a:ext cx="9987370" cy="731367"/>
      </dsp:txXfrm>
    </dsp:sp>
    <dsp:sp modelId="{33015761-10A0-3740-9A15-AFD6723EABF5}">
      <dsp:nvSpPr>
        <dsp:cNvPr id="0" name=""/>
        <dsp:cNvSpPr/>
      </dsp:nvSpPr>
      <dsp:spPr>
        <a:xfrm rot="5400000">
          <a:off x="-187037" y="1289503"/>
          <a:ext cx="1246919" cy="872843"/>
        </a:xfrm>
        <a:prstGeom prst="chevron">
          <a:avLst/>
        </a:prstGeom>
        <a:solidFill>
          <a:schemeClr val="accent4">
            <a:hueOff val="886254"/>
            <a:satOff val="321"/>
            <a:lumOff val="-2614"/>
            <a:alphaOff val="0"/>
          </a:schemeClr>
        </a:solidFill>
        <a:ln w="19050" cap="rnd" cmpd="sng" algn="ctr">
          <a:solidFill>
            <a:schemeClr val="accent4">
              <a:hueOff val="886254"/>
              <a:satOff val="321"/>
              <a:lumOff val="-261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it-IT" sz="1300" kern="1200" dirty="0"/>
            <a:t>Test</a:t>
          </a:r>
        </a:p>
      </dsp:txBody>
      <dsp:txXfrm rot="-5400000">
        <a:off x="2" y="1538887"/>
        <a:ext cx="872843" cy="374076"/>
      </dsp:txXfrm>
    </dsp:sp>
    <dsp:sp modelId="{96C84641-4690-8C46-8BE9-EF2AC04FBB42}">
      <dsp:nvSpPr>
        <dsp:cNvPr id="0" name=""/>
        <dsp:cNvSpPr/>
      </dsp:nvSpPr>
      <dsp:spPr>
        <a:xfrm rot="5400000">
          <a:off x="5481062" y="-3505753"/>
          <a:ext cx="810497" cy="10026935"/>
        </a:xfrm>
        <a:prstGeom prst="round2SameRect">
          <a:avLst/>
        </a:prstGeom>
        <a:solidFill>
          <a:schemeClr val="lt1">
            <a:alpha val="90000"/>
            <a:hueOff val="0"/>
            <a:satOff val="0"/>
            <a:lumOff val="0"/>
            <a:alphaOff val="0"/>
          </a:schemeClr>
        </a:solidFill>
        <a:ln w="19050" cap="rnd" cmpd="sng" algn="ctr">
          <a:solidFill>
            <a:schemeClr val="accent4">
              <a:hueOff val="886254"/>
              <a:satOff val="321"/>
              <a:lumOff val="-261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it-IT" sz="1600" kern="1200" dirty="0" err="1"/>
            <a:t>We</a:t>
          </a:r>
          <a:r>
            <a:rPr lang="it-IT" sz="1600" kern="1200" dirty="0"/>
            <a:t> use the </a:t>
          </a:r>
          <a:r>
            <a:rPr lang="it-IT" sz="1600" kern="1200" dirty="0" err="1"/>
            <a:t>Wilcoxon</a:t>
          </a:r>
          <a:r>
            <a:rPr lang="it-IT" sz="1600" kern="1200" dirty="0"/>
            <a:t> Rank Sum test on the reaction </a:t>
          </a:r>
          <a:r>
            <a:rPr lang="it-IT" sz="1600" kern="1200" dirty="0" err="1"/>
            <a:t>consistencies</a:t>
          </a:r>
          <a:r>
            <a:rPr lang="it-IT" sz="1600" kern="1200" dirty="0"/>
            <a:t> to </a:t>
          </a:r>
          <a:r>
            <a:rPr lang="it-IT" sz="1600" kern="1200" dirty="0" err="1"/>
            <a:t>find</a:t>
          </a:r>
          <a:r>
            <a:rPr lang="it-IT" sz="1600" kern="1200" dirty="0"/>
            <a:t> </a:t>
          </a:r>
          <a:r>
            <a:rPr lang="it-IT" sz="1600" kern="1200" dirty="0" err="1"/>
            <a:t>differentially</a:t>
          </a:r>
          <a:r>
            <a:rPr lang="it-IT" sz="1600" kern="1200" dirty="0"/>
            <a:t> </a:t>
          </a:r>
          <a:r>
            <a:rPr lang="it-IT" sz="1600" kern="1200" dirty="0" err="1"/>
            <a:t>consistent</a:t>
          </a:r>
          <a:r>
            <a:rPr lang="it-IT" sz="1600" kern="1200" dirty="0"/>
            <a:t> reactions </a:t>
          </a:r>
          <a:r>
            <a:rPr lang="it-IT" sz="1600" kern="1200" dirty="0" err="1"/>
            <a:t>between</a:t>
          </a:r>
          <a:r>
            <a:rPr lang="it-IT" sz="1600" kern="1200" dirty="0"/>
            <a:t> group of </a:t>
          </a:r>
          <a:r>
            <a:rPr lang="it-IT" sz="1600" kern="1200" dirty="0" err="1"/>
            <a:t>cells</a:t>
          </a:r>
          <a:endParaRPr lang="it-IT" sz="1600" kern="1200" dirty="0"/>
        </a:p>
      </dsp:txBody>
      <dsp:txXfrm rot="-5400000">
        <a:off x="872844" y="1142030"/>
        <a:ext cx="9987370" cy="731367"/>
      </dsp:txXfrm>
    </dsp:sp>
    <dsp:sp modelId="{BB43FF7B-6697-E74C-B117-CA4E0FE30051}">
      <dsp:nvSpPr>
        <dsp:cNvPr id="0" name=""/>
        <dsp:cNvSpPr/>
      </dsp:nvSpPr>
      <dsp:spPr>
        <a:xfrm rot="5400000">
          <a:off x="-187037" y="2389686"/>
          <a:ext cx="1246919" cy="872843"/>
        </a:xfrm>
        <a:prstGeom prst="chevron">
          <a:avLst/>
        </a:prstGeom>
        <a:solidFill>
          <a:schemeClr val="accent4">
            <a:hueOff val="1772507"/>
            <a:satOff val="641"/>
            <a:lumOff val="-5229"/>
            <a:alphaOff val="0"/>
          </a:schemeClr>
        </a:solidFill>
        <a:ln w="19050" cap="rnd" cmpd="sng" algn="ctr">
          <a:solidFill>
            <a:schemeClr val="accent4">
              <a:hueOff val="1772507"/>
              <a:satOff val="641"/>
              <a:lumOff val="-5229"/>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it-IT" sz="1300" kern="1200" dirty="0" err="1"/>
            <a:t>Correction</a:t>
          </a:r>
          <a:endParaRPr lang="it-IT" sz="1300" kern="1200" dirty="0"/>
        </a:p>
      </dsp:txBody>
      <dsp:txXfrm rot="-5400000">
        <a:off x="2" y="2639070"/>
        <a:ext cx="872843" cy="374076"/>
      </dsp:txXfrm>
    </dsp:sp>
    <dsp:sp modelId="{2F89A2EA-51A8-F547-BED1-1109FF11E908}">
      <dsp:nvSpPr>
        <dsp:cNvPr id="0" name=""/>
        <dsp:cNvSpPr/>
      </dsp:nvSpPr>
      <dsp:spPr>
        <a:xfrm rot="5400000">
          <a:off x="5481062" y="-2405570"/>
          <a:ext cx="810497" cy="10026935"/>
        </a:xfrm>
        <a:prstGeom prst="round2SameRect">
          <a:avLst/>
        </a:prstGeom>
        <a:solidFill>
          <a:schemeClr val="lt1">
            <a:alpha val="90000"/>
            <a:hueOff val="0"/>
            <a:satOff val="0"/>
            <a:lumOff val="0"/>
            <a:alphaOff val="0"/>
          </a:schemeClr>
        </a:solidFill>
        <a:ln w="19050" cap="rnd" cmpd="sng" algn="ctr">
          <a:solidFill>
            <a:schemeClr val="accent4">
              <a:hueOff val="1772507"/>
              <a:satOff val="641"/>
              <a:lumOff val="-5229"/>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it-IT" sz="1600" kern="1200" dirty="0"/>
            <a:t>BH </a:t>
          </a:r>
          <a:r>
            <a:rPr lang="it-IT" sz="1600" kern="1200" dirty="0" err="1"/>
            <a:t>correction</a:t>
          </a:r>
          <a:r>
            <a:rPr lang="it-IT" sz="1600" kern="1200" dirty="0"/>
            <a:t> </a:t>
          </a:r>
          <a:r>
            <a:rPr lang="it-IT" sz="1600" kern="1200" dirty="0" err="1"/>
            <a:t>method</a:t>
          </a:r>
          <a:r>
            <a:rPr lang="it-IT" sz="1600" kern="1200" dirty="0"/>
            <a:t> </a:t>
          </a:r>
          <a:r>
            <a:rPr lang="it-IT" sz="1600" kern="1200" dirty="0" err="1"/>
            <a:t>is</a:t>
          </a:r>
          <a:r>
            <a:rPr lang="it-IT" sz="1600" kern="1200" dirty="0"/>
            <a:t> </a:t>
          </a:r>
          <a:r>
            <a:rPr lang="it-IT" sz="1600" kern="1200" dirty="0" err="1"/>
            <a:t>used</a:t>
          </a:r>
          <a:r>
            <a:rPr lang="it-IT" sz="1600" kern="1200" dirty="0"/>
            <a:t> to </a:t>
          </a:r>
          <a:r>
            <a:rPr lang="it-IT" sz="1600" kern="1200" dirty="0" err="1"/>
            <a:t>correct</a:t>
          </a:r>
          <a:r>
            <a:rPr lang="it-IT" sz="1600" kern="1200" dirty="0"/>
            <a:t> for multiple testing</a:t>
          </a:r>
        </a:p>
      </dsp:txBody>
      <dsp:txXfrm rot="-5400000">
        <a:off x="872844" y="2242213"/>
        <a:ext cx="9987370" cy="731367"/>
      </dsp:txXfrm>
    </dsp:sp>
    <dsp:sp modelId="{4D2B6B15-77CB-414C-A81E-F9722E1AE9A2}">
      <dsp:nvSpPr>
        <dsp:cNvPr id="0" name=""/>
        <dsp:cNvSpPr/>
      </dsp:nvSpPr>
      <dsp:spPr>
        <a:xfrm rot="5400000">
          <a:off x="-187037" y="3489869"/>
          <a:ext cx="1246919" cy="872843"/>
        </a:xfrm>
        <a:prstGeom prst="chevron">
          <a:avLst/>
        </a:prstGeom>
        <a:solidFill>
          <a:schemeClr val="accent4">
            <a:hueOff val="2658761"/>
            <a:satOff val="962"/>
            <a:lumOff val="-7843"/>
            <a:alphaOff val="0"/>
          </a:schemeClr>
        </a:solidFill>
        <a:ln w="19050" cap="rnd" cmpd="sng" algn="ctr">
          <a:solidFill>
            <a:schemeClr val="accent4">
              <a:hueOff val="2658761"/>
              <a:satOff val="962"/>
              <a:lumOff val="-7843"/>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Font typeface="Arial" panose="020B0604020202020204" pitchFamily="34" charset="0"/>
            <a:buNone/>
          </a:pPr>
          <a:r>
            <a:rPr lang="it-IT" sz="1300" kern="1200" dirty="0" err="1"/>
            <a:t>Effect</a:t>
          </a:r>
          <a:r>
            <a:rPr lang="it-IT" sz="1300" kern="1200" dirty="0"/>
            <a:t>-size</a:t>
          </a:r>
        </a:p>
      </dsp:txBody>
      <dsp:txXfrm rot="-5400000">
        <a:off x="2" y="3739253"/>
        <a:ext cx="872843" cy="374076"/>
      </dsp:txXfrm>
    </dsp:sp>
    <dsp:sp modelId="{053A0CC8-AC47-2042-A9A2-37EB35BDA956}">
      <dsp:nvSpPr>
        <dsp:cNvPr id="0" name=""/>
        <dsp:cNvSpPr/>
      </dsp:nvSpPr>
      <dsp:spPr>
        <a:xfrm rot="5400000">
          <a:off x="5481062" y="-1305387"/>
          <a:ext cx="810497" cy="10026935"/>
        </a:xfrm>
        <a:prstGeom prst="round2SameRect">
          <a:avLst/>
        </a:prstGeom>
        <a:solidFill>
          <a:schemeClr val="lt1">
            <a:alpha val="90000"/>
            <a:hueOff val="0"/>
            <a:satOff val="0"/>
            <a:lumOff val="0"/>
            <a:alphaOff val="0"/>
          </a:schemeClr>
        </a:solidFill>
        <a:ln w="19050" cap="rnd" cmpd="sng" algn="ctr">
          <a:solidFill>
            <a:schemeClr val="accent4">
              <a:hueOff val="2658761"/>
              <a:satOff val="962"/>
              <a:lumOff val="-784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Font typeface="Arial" panose="020B0604020202020204" pitchFamily="34" charset="0"/>
            <a:buChar char="•"/>
          </a:pPr>
          <a:r>
            <a:rPr lang="it-IT" sz="1600" kern="1200" dirty="0" err="1"/>
            <a:t>Cohen's</a:t>
          </a:r>
          <a:r>
            <a:rPr lang="it-IT" sz="1600" kern="1200" dirty="0"/>
            <a:t> D </a:t>
          </a:r>
          <a:r>
            <a:rPr lang="it-IT" sz="1600" kern="1200" dirty="0" err="1"/>
            <a:t>statistic</a:t>
          </a:r>
          <a:r>
            <a:rPr lang="it-IT" sz="1600" kern="1200" dirty="0"/>
            <a:t> </a:t>
          </a:r>
          <a:r>
            <a:rPr lang="it-IT" sz="1600" kern="1200" dirty="0" err="1"/>
            <a:t>is</a:t>
          </a:r>
          <a:r>
            <a:rPr lang="it-IT" sz="1600" kern="1200" dirty="0"/>
            <a:t> </a:t>
          </a:r>
          <a:r>
            <a:rPr lang="it-IT" sz="1600" kern="1200" dirty="0" err="1"/>
            <a:t>used</a:t>
          </a:r>
          <a:r>
            <a:rPr lang="it-IT" sz="1600" kern="1200" dirty="0"/>
            <a:t> </a:t>
          </a:r>
          <a:r>
            <a:rPr lang="it-IT" sz="1600" kern="1200" dirty="0" err="1"/>
            <a:t>as</a:t>
          </a:r>
          <a:r>
            <a:rPr lang="it-IT" sz="1600" kern="1200" dirty="0"/>
            <a:t> </a:t>
          </a:r>
          <a:r>
            <a:rPr lang="it-IT" sz="1600" kern="1200" dirty="0" err="1"/>
            <a:t>effect</a:t>
          </a:r>
          <a:r>
            <a:rPr lang="it-IT" sz="1600" kern="1200" dirty="0"/>
            <a:t> size. </a:t>
          </a:r>
          <a:r>
            <a:rPr lang="it-IT" sz="1600" kern="1200" dirty="0" err="1"/>
            <a:t>It</a:t>
          </a:r>
          <a:r>
            <a:rPr lang="it-IT" sz="1600" kern="1200" dirty="0"/>
            <a:t> </a:t>
          </a:r>
          <a:r>
            <a:rPr lang="it-IT" sz="1600" kern="1200" dirty="0" err="1"/>
            <a:t>is</a:t>
          </a:r>
          <a:r>
            <a:rPr lang="it-IT" sz="1600" kern="1200" dirty="0"/>
            <a:t> </a:t>
          </a:r>
          <a:r>
            <a:rPr lang="it-IT" sz="1600" kern="1200" dirty="0" err="1"/>
            <a:t>computed</a:t>
          </a:r>
          <a:r>
            <a:rPr lang="it-IT" sz="1600" kern="1200" dirty="0"/>
            <a:t> </a:t>
          </a:r>
          <a:r>
            <a:rPr lang="it-IT" sz="1600" kern="1200" dirty="0" err="1"/>
            <a:t>as</a:t>
          </a:r>
          <a:r>
            <a:rPr lang="it-IT" sz="1600" kern="1200" dirty="0"/>
            <a:t> the </a:t>
          </a:r>
          <a:r>
            <a:rPr lang="it-IT" sz="1600" kern="1200" dirty="0" err="1"/>
            <a:t>difference</a:t>
          </a:r>
          <a:r>
            <a:rPr lang="it-IT" sz="1600" kern="1200" dirty="0"/>
            <a:t> </a:t>
          </a:r>
          <a:r>
            <a:rPr lang="it-IT" sz="1600" kern="1200" dirty="0" err="1"/>
            <a:t>between</a:t>
          </a:r>
          <a:r>
            <a:rPr lang="it-IT" sz="1600" kern="1200" dirty="0"/>
            <a:t> the </a:t>
          </a:r>
          <a:r>
            <a:rPr lang="it-IT" sz="1600" kern="1200" dirty="0" err="1"/>
            <a:t>average</a:t>
          </a:r>
          <a:r>
            <a:rPr lang="it-IT" sz="1600" kern="1200" dirty="0"/>
            <a:t> reaction </a:t>
          </a:r>
          <a:r>
            <a:rPr lang="it-IT" sz="1600" kern="1200" dirty="0" err="1"/>
            <a:t>consistencies</a:t>
          </a:r>
          <a:r>
            <a:rPr lang="it-IT" sz="1600" kern="1200" dirty="0"/>
            <a:t> of the </a:t>
          </a:r>
          <a:r>
            <a:rPr lang="it-IT" sz="1600" kern="1200" dirty="0" err="1"/>
            <a:t>two</a:t>
          </a:r>
          <a:r>
            <a:rPr lang="it-IT" sz="1600" kern="1200" dirty="0"/>
            <a:t> groups of </a:t>
          </a:r>
          <a:r>
            <a:rPr lang="it-IT" sz="1600" kern="1200" dirty="0" err="1"/>
            <a:t>cells</a:t>
          </a:r>
          <a:r>
            <a:rPr lang="it-IT" sz="1600" kern="1200" dirty="0"/>
            <a:t> and </a:t>
          </a:r>
          <a:r>
            <a:rPr lang="it-IT" sz="1600" kern="1200" dirty="0" err="1"/>
            <a:t>divided</a:t>
          </a:r>
          <a:r>
            <a:rPr lang="it-IT" sz="1600" kern="1200" dirty="0"/>
            <a:t> by </a:t>
          </a:r>
          <a:r>
            <a:rPr lang="it-IT" sz="1600" kern="1200" dirty="0" err="1"/>
            <a:t>their</a:t>
          </a:r>
          <a:r>
            <a:rPr lang="it-IT" sz="1600" kern="1200" dirty="0"/>
            <a:t> </a:t>
          </a:r>
          <a:r>
            <a:rPr lang="it-IT" sz="1600" kern="1200" dirty="0" err="1"/>
            <a:t>averaged</a:t>
          </a:r>
          <a:r>
            <a:rPr lang="it-IT" sz="1600" kern="1200" dirty="0"/>
            <a:t> standard </a:t>
          </a:r>
          <a:r>
            <a:rPr lang="it-IT" sz="1600" kern="1200" dirty="0" err="1"/>
            <a:t>deviation</a:t>
          </a:r>
          <a:endParaRPr lang="it-IT" sz="1600" kern="1200" dirty="0"/>
        </a:p>
      </dsp:txBody>
      <dsp:txXfrm rot="-5400000">
        <a:off x="872844" y="3342396"/>
        <a:ext cx="9987370" cy="731367"/>
      </dsp:txXfrm>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g>
</file>

<file path=ppt/media/image16.png>
</file>

<file path=ppt/media/image17.svg>
</file>

<file path=ppt/media/image18.png>
</file>

<file path=ppt/media/image19.sv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3815AD-1B90-3448-9B20-C710B0FEFCEB}" type="datetimeFigureOut">
              <a:rPr lang="en-GB" smtClean="0"/>
              <a:t>20/10/2022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5FA489-82FA-0841-B2B7-2B1C707E3AA5}" type="slidenum">
              <a:rPr lang="en-GB" smtClean="0"/>
              <a:t>‹#›</a:t>
            </a:fld>
            <a:endParaRPr lang="en-GB"/>
          </a:p>
        </p:txBody>
      </p:sp>
    </p:spTree>
    <p:extLst>
      <p:ext uri="{BB962C8B-B14F-4D97-AF65-F5344CB8AC3E}">
        <p14:creationId xmlns:p14="http://schemas.microsoft.com/office/powerpoint/2010/main" val="4213812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 </a:t>
            </a:r>
          </a:p>
        </p:txBody>
      </p:sp>
      <p:sp>
        <p:nvSpPr>
          <p:cNvPr id="4" name="Segnaposto numero diapositiva 3"/>
          <p:cNvSpPr>
            <a:spLocks noGrp="1"/>
          </p:cNvSpPr>
          <p:nvPr>
            <p:ph type="sldNum" sz="quarter" idx="5"/>
          </p:nvPr>
        </p:nvSpPr>
        <p:spPr/>
        <p:txBody>
          <a:bodyPr/>
          <a:lstStyle/>
          <a:p>
            <a:fld id="{B65FA489-82FA-0841-B2B7-2B1C707E3AA5}" type="slidenum">
              <a:rPr lang="en-GB" smtClean="0"/>
              <a:t>1</a:t>
            </a:fld>
            <a:endParaRPr lang="en-GB"/>
          </a:p>
        </p:txBody>
      </p:sp>
    </p:spTree>
    <p:extLst>
      <p:ext uri="{BB962C8B-B14F-4D97-AF65-F5344CB8AC3E}">
        <p14:creationId xmlns:p14="http://schemas.microsoft.com/office/powerpoint/2010/main" val="2656027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noProof="0" dirty="0"/>
              <a:t>[</a:t>
            </a:r>
            <a:r>
              <a:rPr lang="en-GB" noProof="0" dirty="0" err="1"/>
              <a:t>Interprete</a:t>
            </a:r>
            <a:r>
              <a:rPr lang="en-GB" noProof="0" dirty="0"/>
              <a:t> the graphs. The animation does the job. Conclusions only at the end]</a:t>
            </a:r>
          </a:p>
          <a:p>
            <a:endParaRPr lang="en-GB" noProof="0" dirty="0"/>
          </a:p>
          <a:p>
            <a:r>
              <a:rPr lang="en-GB" noProof="0" dirty="0"/>
              <a:t>We did a dimensionality reduction of our gene expression matrix using UMAP method and here are the results:</a:t>
            </a:r>
          </a:p>
          <a:p>
            <a:r>
              <a:rPr lang="en-GB" noProof="0" dirty="0"/>
              <a:t>In the graph on the left cells are coloured by their stage while in the second graph we have the same UMAP plot this time coloured by cell type.</a:t>
            </a:r>
          </a:p>
          <a:p>
            <a:endParaRPr lang="en-GB" noProof="0" dirty="0"/>
          </a:p>
          <a:p>
            <a:endParaRPr lang="en-GB" noProof="0" dirty="0"/>
          </a:p>
          <a:p>
            <a:r>
              <a:rPr lang="en-GB" noProof="0" dirty="0"/>
              <a:t>We don’t have a neat separation based on any of these 2 features, but we can spotlight a slight tendency</a:t>
            </a:r>
          </a:p>
        </p:txBody>
      </p:sp>
      <p:sp>
        <p:nvSpPr>
          <p:cNvPr id="4" name="Segnaposto numero diapositiva 3"/>
          <p:cNvSpPr>
            <a:spLocks noGrp="1"/>
          </p:cNvSpPr>
          <p:nvPr>
            <p:ph type="sldNum" sz="quarter" idx="5"/>
          </p:nvPr>
        </p:nvSpPr>
        <p:spPr/>
        <p:txBody>
          <a:bodyPr/>
          <a:lstStyle/>
          <a:p>
            <a:fld id="{B65FA489-82FA-0841-B2B7-2B1C707E3AA5}" type="slidenum">
              <a:rPr lang="en-GB" smtClean="0"/>
              <a:t>11</a:t>
            </a:fld>
            <a:endParaRPr lang="en-GB"/>
          </a:p>
        </p:txBody>
      </p:sp>
    </p:spTree>
    <p:extLst>
      <p:ext uri="{BB962C8B-B14F-4D97-AF65-F5344CB8AC3E}">
        <p14:creationId xmlns:p14="http://schemas.microsoft.com/office/powerpoint/2010/main" val="31525912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dirty="0"/>
              <a:t>[Interprete the </a:t>
            </a:r>
            <a:r>
              <a:rPr lang="it-IT" dirty="0" err="1"/>
              <a:t>graphs</a:t>
            </a:r>
            <a:r>
              <a:rPr lang="it-IT" dirty="0"/>
              <a:t>. The </a:t>
            </a:r>
            <a:r>
              <a:rPr lang="it-IT" dirty="0" err="1"/>
              <a:t>animation</a:t>
            </a:r>
            <a:r>
              <a:rPr lang="it-IT" dirty="0"/>
              <a:t> </a:t>
            </a:r>
            <a:r>
              <a:rPr lang="it-IT" dirty="0" err="1"/>
              <a:t>does</a:t>
            </a:r>
            <a:r>
              <a:rPr lang="it-IT" dirty="0"/>
              <a:t> the job. </a:t>
            </a:r>
            <a:r>
              <a:rPr lang="it-IT" dirty="0" err="1"/>
              <a:t>Conclusions</a:t>
            </a:r>
            <a:r>
              <a:rPr lang="it-IT" dirty="0"/>
              <a:t> </a:t>
            </a:r>
            <a:r>
              <a:rPr lang="it-IT" dirty="0" err="1"/>
              <a:t>only</a:t>
            </a:r>
            <a:r>
              <a:rPr lang="it-IT" dirty="0"/>
              <a:t> </a:t>
            </a:r>
            <a:r>
              <a:rPr lang="it-IT" dirty="0" err="1"/>
              <a:t>at</a:t>
            </a:r>
            <a:r>
              <a:rPr lang="it-IT" dirty="0"/>
              <a:t> the end]</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r>
              <a:rPr lang="it-IT" dirty="0" err="1"/>
              <a:t>We</a:t>
            </a:r>
            <a:r>
              <a:rPr lang="it-IT" dirty="0"/>
              <a:t> </a:t>
            </a:r>
            <a:r>
              <a:rPr lang="it-IT" dirty="0" err="1"/>
              <a:t>then</a:t>
            </a:r>
            <a:r>
              <a:rPr lang="it-IT" dirty="0"/>
              <a:t> </a:t>
            </a:r>
            <a:r>
              <a:rPr lang="it-IT" dirty="0" err="1"/>
              <a:t>did</a:t>
            </a:r>
            <a:r>
              <a:rPr lang="it-IT" dirty="0"/>
              <a:t> </a:t>
            </a:r>
            <a:r>
              <a:rPr lang="it-IT" dirty="0" err="1"/>
              <a:t>then</a:t>
            </a:r>
            <a:r>
              <a:rPr lang="it-IT" dirty="0"/>
              <a:t> </a:t>
            </a:r>
            <a:r>
              <a:rPr lang="it-IT" dirty="0" err="1"/>
              <a:t>same</a:t>
            </a:r>
            <a:r>
              <a:rPr lang="it-IT" dirty="0"/>
              <a:t> </a:t>
            </a:r>
            <a:r>
              <a:rPr lang="it-IT" dirty="0" err="1"/>
              <a:t>type</a:t>
            </a:r>
            <a:r>
              <a:rPr lang="it-IT" dirty="0"/>
              <a:t> of </a:t>
            </a:r>
            <a:r>
              <a:rPr lang="it-IT" dirty="0" err="1"/>
              <a:t>dimensionality</a:t>
            </a:r>
            <a:r>
              <a:rPr lang="it-IT" dirty="0"/>
              <a:t> </a:t>
            </a:r>
            <a:r>
              <a:rPr lang="it-IT" dirty="0" err="1"/>
              <a:t>reduction</a:t>
            </a:r>
            <a:r>
              <a:rPr lang="it-IT" dirty="0"/>
              <a:t> over the </a:t>
            </a:r>
            <a:r>
              <a:rPr lang="it-IT" dirty="0" err="1"/>
              <a:t>metabolic</a:t>
            </a:r>
            <a:r>
              <a:rPr lang="it-IT" dirty="0"/>
              <a:t> data </a:t>
            </a:r>
            <a:r>
              <a:rPr lang="it-IT" dirty="0" err="1"/>
              <a:t>generated</a:t>
            </a:r>
            <a:r>
              <a:rPr lang="it-IT" dirty="0"/>
              <a:t> by COMPASS and … </a:t>
            </a:r>
          </a:p>
        </p:txBody>
      </p:sp>
      <p:sp>
        <p:nvSpPr>
          <p:cNvPr id="4" name="Segnaposto numero diapositiva 3"/>
          <p:cNvSpPr>
            <a:spLocks noGrp="1"/>
          </p:cNvSpPr>
          <p:nvPr>
            <p:ph type="sldNum" sz="quarter" idx="5"/>
          </p:nvPr>
        </p:nvSpPr>
        <p:spPr/>
        <p:txBody>
          <a:bodyPr/>
          <a:lstStyle/>
          <a:p>
            <a:fld id="{B65FA489-82FA-0841-B2B7-2B1C707E3AA5}" type="slidenum">
              <a:rPr lang="en-GB" smtClean="0"/>
              <a:t>12</a:t>
            </a:fld>
            <a:endParaRPr lang="en-GB"/>
          </a:p>
        </p:txBody>
      </p:sp>
    </p:spTree>
    <p:extLst>
      <p:ext uri="{BB962C8B-B14F-4D97-AF65-F5344CB8AC3E}">
        <p14:creationId xmlns:p14="http://schemas.microsoft.com/office/powerpoint/2010/main" val="19984483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a:p>
            <a:r>
              <a:rPr lang="it-IT" dirty="0"/>
              <a:t>Here </a:t>
            </a:r>
            <a:r>
              <a:rPr lang="it-IT" dirty="0" err="1"/>
              <a:t>we</a:t>
            </a:r>
            <a:r>
              <a:rPr lang="it-IT" dirty="0"/>
              <a:t> </a:t>
            </a:r>
            <a:r>
              <a:rPr lang="it-IT" dirty="0" err="1"/>
              <a:t>colour</a:t>
            </a:r>
            <a:r>
              <a:rPr lang="it-IT" dirty="0"/>
              <a:t> the </a:t>
            </a:r>
            <a:r>
              <a:rPr lang="it-IT" dirty="0" err="1"/>
              <a:t>cells</a:t>
            </a:r>
            <a:r>
              <a:rPr lang="it-IT" dirty="0"/>
              <a:t> </a:t>
            </a:r>
            <a:r>
              <a:rPr lang="it-IT" dirty="0" err="1"/>
              <a:t>based</a:t>
            </a:r>
            <a:r>
              <a:rPr lang="it-IT" dirty="0"/>
              <a:t> on </a:t>
            </a:r>
            <a:r>
              <a:rPr lang="it-IT" dirty="0" err="1"/>
              <a:t>their</a:t>
            </a:r>
            <a:r>
              <a:rPr lang="it-IT" dirty="0"/>
              <a:t> </a:t>
            </a:r>
            <a:r>
              <a:rPr lang="it-IT" dirty="0" err="1"/>
              <a:t>metabolic</a:t>
            </a:r>
            <a:r>
              <a:rPr lang="it-IT" dirty="0"/>
              <a:t> activity. To </a:t>
            </a:r>
            <a:r>
              <a:rPr lang="it-IT" dirty="0" err="1"/>
              <a:t>understand</a:t>
            </a:r>
            <a:r>
              <a:rPr lang="it-IT" dirty="0"/>
              <a:t> </a:t>
            </a:r>
            <a:r>
              <a:rPr lang="it-IT" dirty="0" err="1"/>
              <a:t>what</a:t>
            </a:r>
            <a:r>
              <a:rPr lang="it-IT" dirty="0"/>
              <a:t> </a:t>
            </a:r>
            <a:r>
              <a:rPr lang="it-IT" dirty="0" err="1"/>
              <a:t>is</a:t>
            </a:r>
            <a:r>
              <a:rPr lang="it-IT" dirty="0"/>
              <a:t> </a:t>
            </a:r>
            <a:r>
              <a:rPr lang="it-IT" dirty="0" err="1"/>
              <a:t>defined</a:t>
            </a:r>
            <a:r>
              <a:rPr lang="it-IT" dirty="0"/>
              <a:t> </a:t>
            </a:r>
            <a:r>
              <a:rPr lang="it-IT" dirty="0" err="1"/>
              <a:t>as</a:t>
            </a:r>
            <a:r>
              <a:rPr lang="it-IT" dirty="0"/>
              <a:t> </a:t>
            </a:r>
            <a:r>
              <a:rPr lang="it-IT" dirty="0" err="1"/>
              <a:t>metabolic</a:t>
            </a:r>
            <a:r>
              <a:rPr lang="it-IT" dirty="0"/>
              <a:t> activity </a:t>
            </a:r>
            <a:r>
              <a:rPr lang="it-IT" dirty="0" err="1"/>
              <a:t>we</a:t>
            </a:r>
            <a:r>
              <a:rPr lang="it-IT" dirty="0"/>
              <a:t> must  first introduce 2 </a:t>
            </a:r>
            <a:r>
              <a:rPr lang="it-IT" dirty="0" err="1"/>
              <a:t>definitions</a:t>
            </a:r>
            <a:r>
              <a:rPr lang="it-IT" dirty="0"/>
              <a:t> </a:t>
            </a:r>
            <a:r>
              <a:rPr lang="it-IT" dirty="0" err="1"/>
              <a:t>whic</a:t>
            </a:r>
            <a:r>
              <a:rPr lang="it-IT" dirty="0"/>
              <a:t> are:</a:t>
            </a:r>
            <a:br>
              <a:rPr lang="it-IT" dirty="0"/>
            </a:br>
            <a:r>
              <a:rPr lang="it-IT" dirty="0"/>
              <a:t>- </a:t>
            </a:r>
            <a:r>
              <a:rPr lang="it-IT" dirty="0" err="1"/>
              <a:t>cell’s</a:t>
            </a:r>
            <a:r>
              <a:rPr lang="it-IT" dirty="0"/>
              <a:t> </a:t>
            </a:r>
            <a:r>
              <a:rPr lang="it-IT" b="1" dirty="0" err="1"/>
              <a:t>total</a:t>
            </a:r>
            <a:r>
              <a:rPr lang="it-IT" b="1" dirty="0"/>
              <a:t> </a:t>
            </a:r>
            <a:r>
              <a:rPr lang="it-IT" b="1" dirty="0" err="1"/>
              <a:t>expression</a:t>
            </a:r>
            <a:r>
              <a:rPr lang="it-IT" b="1" dirty="0"/>
              <a:t>:</a:t>
            </a:r>
            <a:r>
              <a:rPr lang="it-IT" dirty="0"/>
              <a:t> the </a:t>
            </a:r>
            <a:r>
              <a:rPr lang="it-IT" dirty="0" err="1"/>
              <a:t>extent</a:t>
            </a:r>
            <a:r>
              <a:rPr lang="it-IT" dirty="0"/>
              <a:t> to </a:t>
            </a:r>
            <a:r>
              <a:rPr lang="it-IT" dirty="0" err="1"/>
              <a:t>which</a:t>
            </a:r>
            <a:r>
              <a:rPr lang="it-IT" dirty="0"/>
              <a:t> </a:t>
            </a:r>
            <a:r>
              <a:rPr lang="it-IT" dirty="0" err="1"/>
              <a:t>it</a:t>
            </a:r>
            <a:r>
              <a:rPr lang="it-IT" dirty="0"/>
              <a:t> </a:t>
            </a:r>
            <a:r>
              <a:rPr lang="it-IT" dirty="0" err="1"/>
              <a:t>expresses</a:t>
            </a:r>
            <a:r>
              <a:rPr lang="it-IT" dirty="0"/>
              <a:t> </a:t>
            </a:r>
            <a:r>
              <a:rPr lang="it-IT" dirty="0" err="1"/>
              <a:t>any</a:t>
            </a:r>
            <a:r>
              <a:rPr lang="it-IT" dirty="0"/>
              <a:t> of </a:t>
            </a:r>
            <a:r>
              <a:rPr lang="it-IT" dirty="0" err="1"/>
              <a:t>its</a:t>
            </a:r>
            <a:r>
              <a:rPr lang="it-IT" dirty="0"/>
              <a:t> </a:t>
            </a:r>
            <a:r>
              <a:rPr lang="it-IT" dirty="0" err="1"/>
              <a:t>genes</a:t>
            </a:r>
            <a:endParaRPr lang="it-IT" dirty="0"/>
          </a:p>
          <a:p>
            <a:pPr marL="171450" indent="-171450">
              <a:buFontTx/>
              <a:buChar char="-"/>
            </a:pPr>
            <a:r>
              <a:rPr lang="it-IT" dirty="0"/>
              <a:t>And </a:t>
            </a:r>
            <a:r>
              <a:rPr lang="it-IT" dirty="0" err="1"/>
              <a:t>cell’s</a:t>
            </a:r>
            <a:r>
              <a:rPr lang="it-IT" dirty="0"/>
              <a:t> </a:t>
            </a:r>
            <a:r>
              <a:rPr lang="it-IT" b="1" dirty="0" err="1"/>
              <a:t>metabolic</a:t>
            </a:r>
            <a:r>
              <a:rPr lang="it-IT" b="1" dirty="0"/>
              <a:t> </a:t>
            </a:r>
            <a:r>
              <a:rPr lang="it-IT" b="1" dirty="0" err="1"/>
              <a:t>expression</a:t>
            </a:r>
            <a:r>
              <a:rPr lang="it-IT" b="1" dirty="0"/>
              <a:t>: </a:t>
            </a:r>
            <a:r>
              <a:rPr lang="it-IT" dirty="0"/>
              <a:t>the </a:t>
            </a:r>
            <a:r>
              <a:rPr lang="it-IT" dirty="0" err="1"/>
              <a:t>extent</a:t>
            </a:r>
            <a:r>
              <a:rPr lang="it-IT" dirty="0"/>
              <a:t> to </a:t>
            </a:r>
            <a:r>
              <a:rPr lang="it-IT" dirty="0" err="1"/>
              <a:t>which</a:t>
            </a:r>
            <a:r>
              <a:rPr lang="it-IT" dirty="0"/>
              <a:t> </a:t>
            </a:r>
            <a:r>
              <a:rPr lang="it-IT" dirty="0" err="1"/>
              <a:t>it</a:t>
            </a:r>
            <a:r>
              <a:rPr lang="it-IT" dirty="0"/>
              <a:t> </a:t>
            </a:r>
            <a:r>
              <a:rPr lang="it-IT" dirty="0" err="1"/>
              <a:t>expresses</a:t>
            </a:r>
            <a:r>
              <a:rPr lang="it-IT" dirty="0"/>
              <a:t> </a:t>
            </a:r>
            <a:r>
              <a:rPr lang="it-IT" dirty="0" err="1"/>
              <a:t>its</a:t>
            </a:r>
            <a:r>
              <a:rPr lang="it-IT" dirty="0"/>
              <a:t> </a:t>
            </a:r>
            <a:r>
              <a:rPr lang="it-IT" dirty="0" err="1"/>
              <a:t>metabolic</a:t>
            </a:r>
            <a:r>
              <a:rPr lang="it-IT" dirty="0"/>
              <a:t> </a:t>
            </a:r>
            <a:r>
              <a:rPr lang="it-IT" dirty="0" err="1"/>
              <a:t>genes</a:t>
            </a:r>
            <a:r>
              <a:rPr lang="it-IT" dirty="0"/>
              <a:t> </a:t>
            </a:r>
          </a:p>
          <a:p>
            <a:pPr marL="171450" indent="-171450">
              <a:buFontTx/>
              <a:buChar char="-"/>
            </a:pPr>
            <a:r>
              <a:rPr lang="it-IT" dirty="0" err="1"/>
              <a:t>Then</a:t>
            </a:r>
            <a:r>
              <a:rPr lang="it-IT" dirty="0"/>
              <a:t> the </a:t>
            </a:r>
            <a:r>
              <a:rPr lang="it-IT" b="1" dirty="0" err="1"/>
              <a:t>metabolic</a:t>
            </a:r>
            <a:r>
              <a:rPr lang="it-IT" b="1" dirty="0"/>
              <a:t> activity</a:t>
            </a:r>
            <a:r>
              <a:rPr lang="it-IT" dirty="0"/>
              <a:t> </a:t>
            </a:r>
            <a:r>
              <a:rPr lang="it-IT" dirty="0" err="1"/>
              <a:t>is</a:t>
            </a:r>
            <a:r>
              <a:rPr lang="it-IT" dirty="0"/>
              <a:t> the ratio of </a:t>
            </a:r>
            <a:r>
              <a:rPr lang="it-IT" dirty="0" err="1"/>
              <a:t>its</a:t>
            </a:r>
            <a:r>
              <a:rPr lang="it-IT" dirty="0"/>
              <a:t> </a:t>
            </a:r>
            <a:r>
              <a:rPr lang="it-IT" dirty="0" err="1"/>
              <a:t>metabolic</a:t>
            </a:r>
            <a:r>
              <a:rPr lang="it-IT" dirty="0"/>
              <a:t> </a:t>
            </a:r>
            <a:r>
              <a:rPr lang="it-IT" dirty="0" err="1"/>
              <a:t>expression</a:t>
            </a:r>
            <a:r>
              <a:rPr lang="it-IT" dirty="0"/>
              <a:t> to </a:t>
            </a:r>
            <a:r>
              <a:rPr lang="it-IT" dirty="0" err="1"/>
              <a:t>its</a:t>
            </a:r>
            <a:r>
              <a:rPr lang="it-IT" dirty="0"/>
              <a:t> </a:t>
            </a:r>
            <a:r>
              <a:rPr lang="it-IT" dirty="0" err="1"/>
              <a:t>total</a:t>
            </a:r>
            <a:r>
              <a:rPr lang="it-IT" dirty="0"/>
              <a:t> </a:t>
            </a:r>
            <a:r>
              <a:rPr lang="it-IT" dirty="0" err="1"/>
              <a:t>expression</a:t>
            </a:r>
            <a:endParaRPr lang="it-IT" dirty="0"/>
          </a:p>
        </p:txBody>
      </p:sp>
      <p:sp>
        <p:nvSpPr>
          <p:cNvPr id="4" name="Segnaposto numero diapositiva 3"/>
          <p:cNvSpPr>
            <a:spLocks noGrp="1"/>
          </p:cNvSpPr>
          <p:nvPr>
            <p:ph type="sldNum" sz="quarter" idx="5"/>
          </p:nvPr>
        </p:nvSpPr>
        <p:spPr/>
        <p:txBody>
          <a:bodyPr/>
          <a:lstStyle/>
          <a:p>
            <a:fld id="{B65FA489-82FA-0841-B2B7-2B1C707E3AA5}" type="slidenum">
              <a:rPr lang="en-GB" smtClean="0"/>
              <a:t>13</a:t>
            </a:fld>
            <a:endParaRPr lang="en-GB"/>
          </a:p>
        </p:txBody>
      </p:sp>
    </p:spTree>
    <p:extLst>
      <p:ext uri="{BB962C8B-B14F-4D97-AF65-F5344CB8AC3E}">
        <p14:creationId xmlns:p14="http://schemas.microsoft.com/office/powerpoint/2010/main" val="2098801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Let’s</a:t>
            </a:r>
            <a:r>
              <a:rPr lang="it-IT" dirty="0"/>
              <a:t> </a:t>
            </a:r>
            <a:r>
              <a:rPr lang="it-IT" dirty="0" err="1"/>
              <a:t>get</a:t>
            </a:r>
            <a:r>
              <a:rPr lang="it-IT" dirty="0"/>
              <a:t> deep </a:t>
            </a:r>
            <a:r>
              <a:rPr lang="it-IT" dirty="0" err="1"/>
              <a:t>into</a:t>
            </a:r>
            <a:r>
              <a:rPr lang="it-IT" dirty="0"/>
              <a:t> </a:t>
            </a:r>
            <a:r>
              <a:rPr lang="it-IT" dirty="0" err="1"/>
              <a:t>our</a:t>
            </a:r>
            <a:r>
              <a:rPr lang="it-IT" dirty="0"/>
              <a:t> </a:t>
            </a:r>
          </a:p>
        </p:txBody>
      </p:sp>
      <p:sp>
        <p:nvSpPr>
          <p:cNvPr id="4" name="Segnaposto numero diapositiva 3"/>
          <p:cNvSpPr>
            <a:spLocks noGrp="1"/>
          </p:cNvSpPr>
          <p:nvPr>
            <p:ph type="sldNum" sz="quarter" idx="5"/>
          </p:nvPr>
        </p:nvSpPr>
        <p:spPr/>
        <p:txBody>
          <a:bodyPr/>
          <a:lstStyle/>
          <a:p>
            <a:fld id="{B65FA489-82FA-0841-B2B7-2B1C707E3AA5}" type="slidenum">
              <a:rPr lang="en-GB" smtClean="0"/>
              <a:t>14</a:t>
            </a:fld>
            <a:endParaRPr lang="en-GB"/>
          </a:p>
        </p:txBody>
      </p:sp>
    </p:spTree>
    <p:extLst>
      <p:ext uri="{BB962C8B-B14F-4D97-AF65-F5344CB8AC3E}">
        <p14:creationId xmlns:p14="http://schemas.microsoft.com/office/powerpoint/2010/main" val="31063380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L’ultimo punto non mi risulta. Gene </a:t>
            </a:r>
            <a:r>
              <a:rPr lang="it-IT" dirty="0" err="1"/>
              <a:t>expression</a:t>
            </a:r>
            <a:r>
              <a:rPr lang="it-IT" dirty="0"/>
              <a:t> </a:t>
            </a:r>
            <a:r>
              <a:rPr lang="it-IT" dirty="0" err="1"/>
              <a:t>matrix</a:t>
            </a:r>
            <a:r>
              <a:rPr lang="it-IT" dirty="0"/>
              <a:t> riporta tutti i geni espressi dalle cellule</a:t>
            </a:r>
          </a:p>
        </p:txBody>
      </p:sp>
      <p:sp>
        <p:nvSpPr>
          <p:cNvPr id="4" name="Segnaposto numero diapositiva 3"/>
          <p:cNvSpPr>
            <a:spLocks noGrp="1"/>
          </p:cNvSpPr>
          <p:nvPr>
            <p:ph type="sldNum" sz="quarter" idx="5"/>
          </p:nvPr>
        </p:nvSpPr>
        <p:spPr/>
        <p:txBody>
          <a:bodyPr/>
          <a:lstStyle/>
          <a:p>
            <a:fld id="{B65FA489-82FA-0841-B2B7-2B1C707E3AA5}" type="slidenum">
              <a:rPr lang="en-GB" smtClean="0"/>
              <a:t>15</a:t>
            </a:fld>
            <a:endParaRPr lang="en-GB"/>
          </a:p>
        </p:txBody>
      </p:sp>
    </p:spTree>
    <p:extLst>
      <p:ext uri="{BB962C8B-B14F-4D97-AF65-F5344CB8AC3E}">
        <p14:creationId xmlns:p14="http://schemas.microsoft.com/office/powerpoint/2010/main" val="3266765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this point, we decided to characterize the clusters.</a:t>
            </a:r>
          </a:p>
          <a:p>
            <a:endParaRPr lang="en-GB" dirty="0"/>
          </a:p>
          <a:p>
            <a:r>
              <a:rPr lang="en-GB" dirty="0"/>
              <a:t>Why?</a:t>
            </a:r>
          </a:p>
          <a:p>
            <a:r>
              <a:rPr lang="en-GB" dirty="0"/>
              <a:t>Well</a:t>
            </a:r>
          </a:p>
        </p:txBody>
      </p:sp>
      <p:sp>
        <p:nvSpPr>
          <p:cNvPr id="4" name="Slide Number Placeholder 3"/>
          <p:cNvSpPr>
            <a:spLocks noGrp="1"/>
          </p:cNvSpPr>
          <p:nvPr>
            <p:ph type="sldNum" sz="quarter" idx="5"/>
          </p:nvPr>
        </p:nvSpPr>
        <p:spPr/>
        <p:txBody>
          <a:bodyPr/>
          <a:lstStyle/>
          <a:p>
            <a:fld id="{B65FA489-82FA-0841-B2B7-2B1C707E3AA5}" type="slidenum">
              <a:rPr lang="en-GB" smtClean="0"/>
              <a:t>16</a:t>
            </a:fld>
            <a:endParaRPr lang="en-GB"/>
          </a:p>
        </p:txBody>
      </p:sp>
    </p:spTree>
    <p:extLst>
      <p:ext uri="{BB962C8B-B14F-4D97-AF65-F5344CB8AC3E}">
        <p14:creationId xmlns:p14="http://schemas.microsoft.com/office/powerpoint/2010/main" val="1065701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17</a:t>
            </a:fld>
            <a:endParaRPr lang="en-GB"/>
          </a:p>
        </p:txBody>
      </p:sp>
    </p:spTree>
    <p:extLst>
      <p:ext uri="{BB962C8B-B14F-4D97-AF65-F5344CB8AC3E}">
        <p14:creationId xmlns:p14="http://schemas.microsoft.com/office/powerpoint/2010/main" val="3559213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took as example, the cluster 4 as it is the most populated one </a:t>
            </a:r>
          </a:p>
        </p:txBody>
      </p:sp>
      <p:sp>
        <p:nvSpPr>
          <p:cNvPr id="4" name="Slide Number Placeholder 3"/>
          <p:cNvSpPr>
            <a:spLocks noGrp="1"/>
          </p:cNvSpPr>
          <p:nvPr>
            <p:ph type="sldNum" sz="quarter" idx="5"/>
          </p:nvPr>
        </p:nvSpPr>
        <p:spPr/>
        <p:txBody>
          <a:bodyPr/>
          <a:lstStyle/>
          <a:p>
            <a:fld id="{B65FA489-82FA-0841-B2B7-2B1C707E3AA5}" type="slidenum">
              <a:rPr lang="en-GB" smtClean="0"/>
              <a:t>18</a:t>
            </a:fld>
            <a:endParaRPr lang="en-GB"/>
          </a:p>
        </p:txBody>
      </p:sp>
    </p:spTree>
    <p:extLst>
      <p:ext uri="{BB962C8B-B14F-4D97-AF65-F5344CB8AC3E}">
        <p14:creationId xmlns:p14="http://schemas.microsoft.com/office/powerpoint/2010/main" val="18977883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19</a:t>
            </a:fld>
            <a:endParaRPr lang="en-GB"/>
          </a:p>
        </p:txBody>
      </p:sp>
    </p:spTree>
    <p:extLst>
      <p:ext uri="{BB962C8B-B14F-4D97-AF65-F5344CB8AC3E}">
        <p14:creationId xmlns:p14="http://schemas.microsoft.com/office/powerpoint/2010/main" val="9108536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20</a:t>
            </a:fld>
            <a:endParaRPr lang="en-GB"/>
          </a:p>
        </p:txBody>
      </p:sp>
    </p:spTree>
    <p:extLst>
      <p:ext uri="{BB962C8B-B14F-4D97-AF65-F5344CB8AC3E}">
        <p14:creationId xmlns:p14="http://schemas.microsoft.com/office/powerpoint/2010/main" val="1076264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Let’s start by briefly introducing 2 main concepts at the basis of this work which are genome-scale metabolic models and flux balance analysis.</a:t>
            </a:r>
          </a:p>
          <a:p>
            <a:endParaRPr lang="en-GB" dirty="0"/>
          </a:p>
          <a:p>
            <a:r>
              <a:rPr lang="en-GB" dirty="0"/>
              <a:t>A genome-scale metabolic model - GSMM - is a mathematical representation of the metabolism of an organism and It provides extensive gene-reaction-metabolite connectivity. Conceptually, we can visualize it as a network connecting all the different metabolic pathways in an organism.</a:t>
            </a:r>
          </a:p>
          <a:p>
            <a:endParaRPr lang="en-GB" dirty="0"/>
          </a:p>
          <a:p>
            <a:r>
              <a:rPr lang="en-GB" dirty="0"/>
              <a:t>Flux balance analysis – FBA - , on the other part, is a widely used mathematical approach to analyse the flow of metabolites through a metabolic network and in particular the GSMM reconstructions. FBA can be very insightful when contextualized with functional genomic data. Indeed by integrating </a:t>
            </a:r>
            <a:r>
              <a:rPr lang="en-GB" dirty="0" err="1"/>
              <a:t>omic</a:t>
            </a:r>
            <a:r>
              <a:rPr lang="en-GB" dirty="0"/>
              <a:t> data we can determine constraints through which we can enhance the analysis of a metabolic network</a:t>
            </a:r>
          </a:p>
        </p:txBody>
      </p:sp>
      <p:sp>
        <p:nvSpPr>
          <p:cNvPr id="4" name="Slide Number Placeholder 3"/>
          <p:cNvSpPr>
            <a:spLocks noGrp="1"/>
          </p:cNvSpPr>
          <p:nvPr>
            <p:ph type="sldNum" sz="quarter" idx="5"/>
          </p:nvPr>
        </p:nvSpPr>
        <p:spPr/>
        <p:txBody>
          <a:bodyPr/>
          <a:lstStyle/>
          <a:p>
            <a:fld id="{B65FA489-82FA-0841-B2B7-2B1C707E3AA5}" type="slidenum">
              <a:rPr lang="en-GB" smtClean="0"/>
              <a:t>2</a:t>
            </a:fld>
            <a:endParaRPr lang="en-GB"/>
          </a:p>
        </p:txBody>
      </p:sp>
    </p:spTree>
    <p:extLst>
      <p:ext uri="{BB962C8B-B14F-4D97-AF65-F5344CB8AC3E}">
        <p14:creationId xmlns:p14="http://schemas.microsoft.com/office/powerpoint/2010/main" val="670185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21</a:t>
            </a:fld>
            <a:endParaRPr lang="en-GB"/>
          </a:p>
        </p:txBody>
      </p:sp>
    </p:spTree>
    <p:extLst>
      <p:ext uri="{BB962C8B-B14F-4D97-AF65-F5344CB8AC3E}">
        <p14:creationId xmlns:p14="http://schemas.microsoft.com/office/powerpoint/2010/main" val="14060652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22</a:t>
            </a:fld>
            <a:endParaRPr lang="en-GB"/>
          </a:p>
        </p:txBody>
      </p:sp>
    </p:spTree>
    <p:extLst>
      <p:ext uri="{BB962C8B-B14F-4D97-AF65-F5344CB8AC3E}">
        <p14:creationId xmlns:p14="http://schemas.microsoft.com/office/powerpoint/2010/main" val="7855056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23</a:t>
            </a:fld>
            <a:endParaRPr lang="en-GB"/>
          </a:p>
        </p:txBody>
      </p:sp>
    </p:spTree>
    <p:extLst>
      <p:ext uri="{BB962C8B-B14F-4D97-AF65-F5344CB8AC3E}">
        <p14:creationId xmlns:p14="http://schemas.microsoft.com/office/powerpoint/2010/main" val="210866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noProof="0" dirty="0"/>
              <a:t>Recently, a new FBA method was developed, and it is named COMPASS.</a:t>
            </a:r>
          </a:p>
          <a:p>
            <a:endParaRPr lang="en-GB" noProof="0"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GB" noProof="0" dirty="0"/>
              <a:t>COMPASS belongs to </a:t>
            </a:r>
            <a:r>
              <a:rPr lang="en-GB" noProof="0" dirty="0">
                <a:latin typeface="+mn-lt"/>
                <a:ea typeface="Cambria Math" panose="02040503050406030204" pitchFamily="18" charset="0"/>
              </a:rPr>
              <a:t>the family of FBA algorithms that model metabolic fluxes (the rate by which chemical reactions convert substrates to products) through constraint-based optimization.</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GB" noProof="0" dirty="0"/>
              <a:t>I</a:t>
            </a:r>
            <a:r>
              <a:rPr lang="en-US" dirty="0"/>
              <a:t>t uses single-cell transcriptomic profiles to characterize </a:t>
            </a:r>
            <a:r>
              <a:rPr lang="en-US" b="1" dirty="0"/>
              <a:t>cellular metabolic states</a:t>
            </a:r>
            <a:r>
              <a:rPr lang="en-US" dirty="0"/>
              <a:t> at </a:t>
            </a:r>
            <a:r>
              <a:rPr lang="en-US" i="1" dirty="0"/>
              <a:t>single-cell resolution</a:t>
            </a:r>
            <a:r>
              <a:rPr lang="en-US" dirty="0"/>
              <a:t> and with network-wide comprehensiveness.</a:t>
            </a:r>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US" dirty="0"/>
              <a:t>This allows the detection of targets </a:t>
            </a:r>
            <a:r>
              <a:rPr lang="en-US" i="0" u="none" dirty="0"/>
              <a:t>across the entire metabolic network</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it-IT"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a:t>We took inspiration from an article published by an interdisciplinary team of scientists from the universities of  California, MIT and Harvard:</a:t>
            </a:r>
            <a:br>
              <a:rPr lang="en-GB" noProof="0" dirty="0"/>
            </a:br>
            <a:r>
              <a:rPr lang="en-GB" noProof="0" dirty="0"/>
              <a:t>’’</a:t>
            </a:r>
            <a:r>
              <a:rPr lang="it-IT" sz="1200" dirty="0"/>
              <a:t> </a:t>
            </a:r>
            <a:r>
              <a:rPr lang="it-IT" sz="1200" dirty="0" err="1"/>
              <a:t>Metabolic</a:t>
            </a:r>
            <a:r>
              <a:rPr lang="it-IT" sz="1200" dirty="0"/>
              <a:t> </a:t>
            </a:r>
            <a:r>
              <a:rPr lang="it-IT" sz="1200" dirty="0" err="1"/>
              <a:t>modeling</a:t>
            </a:r>
            <a:r>
              <a:rPr lang="it-IT" sz="1200" dirty="0"/>
              <a:t> of single Th17 </a:t>
            </a:r>
            <a:r>
              <a:rPr lang="it-IT" sz="1200" dirty="0" err="1"/>
              <a:t>cells</a:t>
            </a:r>
            <a:r>
              <a:rPr lang="it-IT" sz="1200" dirty="0"/>
              <a:t> </a:t>
            </a:r>
            <a:r>
              <a:rPr lang="it-IT" sz="1200" dirty="0" err="1"/>
              <a:t>reveals</a:t>
            </a:r>
            <a:r>
              <a:rPr lang="it-IT" sz="1200" dirty="0"/>
              <a:t> </a:t>
            </a:r>
            <a:r>
              <a:rPr lang="it-IT" sz="1200" dirty="0" err="1"/>
              <a:t>regulators</a:t>
            </a:r>
            <a:r>
              <a:rPr lang="it-IT" sz="1200" dirty="0"/>
              <a:t> of </a:t>
            </a:r>
            <a:r>
              <a:rPr lang="it-IT" sz="1200" dirty="0" err="1"/>
              <a:t>autoimmunity</a:t>
            </a:r>
            <a:r>
              <a:rPr lang="it-IT" sz="1200" dirty="0"/>
              <a:t>’’ and </a:t>
            </a:r>
            <a:r>
              <a:rPr lang="it-IT" sz="1200" dirty="0" err="1"/>
              <a:t>here</a:t>
            </a:r>
            <a:r>
              <a:rPr lang="it-IT" sz="1200" dirty="0"/>
              <a:t> on the </a:t>
            </a:r>
            <a:r>
              <a:rPr lang="it-IT" sz="1200" dirty="0" err="1"/>
              <a:t>right</a:t>
            </a:r>
            <a:r>
              <a:rPr lang="it-IT" sz="1200" dirty="0"/>
              <a:t> </a:t>
            </a:r>
            <a:r>
              <a:rPr lang="it-IT" sz="1200" dirty="0" err="1"/>
              <a:t>we</a:t>
            </a:r>
            <a:r>
              <a:rPr lang="it-IT" sz="1200" dirty="0"/>
              <a:t> </a:t>
            </a:r>
            <a:r>
              <a:rPr lang="it-IT" sz="1200" dirty="0" err="1"/>
              <a:t>have</a:t>
            </a:r>
            <a:r>
              <a:rPr lang="it-IT" sz="1200" dirty="0"/>
              <a:t> a </a:t>
            </a:r>
            <a:r>
              <a:rPr lang="it-IT" sz="1200" dirty="0" err="1"/>
              <a:t>summary</a:t>
            </a:r>
            <a:r>
              <a:rPr lang="it-IT" sz="1200" dirty="0"/>
              <a:t> of </a:t>
            </a:r>
            <a:r>
              <a:rPr lang="it-IT" sz="1200" dirty="0" err="1"/>
              <a:t>what</a:t>
            </a:r>
            <a:r>
              <a:rPr lang="it-IT" sz="1200" dirty="0"/>
              <a:t> </a:t>
            </a:r>
            <a:r>
              <a:rPr lang="it-IT" sz="1200" dirty="0" err="1"/>
              <a:t>they</a:t>
            </a:r>
            <a:r>
              <a:rPr lang="it-IT" sz="1200" dirty="0"/>
              <a:t> </a:t>
            </a:r>
            <a:r>
              <a:rPr lang="it-IT" sz="1200" dirty="0" err="1"/>
              <a:t>accomplished</a:t>
            </a:r>
            <a:endParaRPr lang="en-GB" noProof="0" dirty="0"/>
          </a:p>
        </p:txBody>
      </p:sp>
      <p:sp>
        <p:nvSpPr>
          <p:cNvPr id="4" name="Segnaposto numero diapositiva 3"/>
          <p:cNvSpPr>
            <a:spLocks noGrp="1"/>
          </p:cNvSpPr>
          <p:nvPr>
            <p:ph type="sldNum" sz="quarter" idx="5"/>
          </p:nvPr>
        </p:nvSpPr>
        <p:spPr/>
        <p:txBody>
          <a:bodyPr/>
          <a:lstStyle/>
          <a:p>
            <a:fld id="{B65FA489-82FA-0841-B2B7-2B1C707E3AA5}" type="slidenum">
              <a:rPr lang="en-GB" smtClean="0"/>
              <a:t>3</a:t>
            </a:fld>
            <a:endParaRPr lang="en-GB"/>
          </a:p>
        </p:txBody>
      </p:sp>
    </p:spTree>
    <p:extLst>
      <p:ext uri="{BB962C8B-B14F-4D97-AF65-F5344CB8AC3E}">
        <p14:creationId xmlns:p14="http://schemas.microsoft.com/office/powerpoint/2010/main" val="305854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Let’s</a:t>
            </a:r>
            <a:r>
              <a:rPr lang="it-IT" dirty="0"/>
              <a:t> </a:t>
            </a:r>
            <a:r>
              <a:rPr lang="it-IT" dirty="0" err="1"/>
              <a:t>see</a:t>
            </a:r>
            <a:r>
              <a:rPr lang="it-IT" dirty="0"/>
              <a:t> </a:t>
            </a:r>
            <a:r>
              <a:rPr lang="it-IT" dirty="0" err="1"/>
              <a:t>it</a:t>
            </a:r>
            <a:r>
              <a:rPr lang="it-IT" dirty="0"/>
              <a:t> in </a:t>
            </a:r>
            <a:r>
              <a:rPr lang="it-IT" dirty="0" err="1"/>
              <a:t>detail</a:t>
            </a:r>
            <a:r>
              <a:rPr lang="it-IT" dirty="0"/>
              <a:t> </a:t>
            </a:r>
            <a:r>
              <a:rPr lang="it-IT" dirty="0" err="1"/>
              <a:t>here</a:t>
            </a:r>
            <a:r>
              <a:rPr lang="it-IT" dirty="0"/>
              <a:t>.</a:t>
            </a:r>
          </a:p>
          <a:p>
            <a:endParaRPr lang="it-IT" dirty="0"/>
          </a:p>
          <a:p>
            <a:r>
              <a:rPr lang="it-IT" dirty="0"/>
              <a:t>So </a:t>
            </a:r>
            <a:r>
              <a:rPr lang="it-IT" dirty="0" err="1"/>
              <a:t>they</a:t>
            </a:r>
            <a:r>
              <a:rPr lang="it-IT" dirty="0"/>
              <a:t> </a:t>
            </a:r>
            <a:r>
              <a:rPr lang="it-IT" dirty="0" err="1"/>
              <a:t>started</a:t>
            </a:r>
            <a:r>
              <a:rPr lang="it-IT" dirty="0"/>
              <a:t> with 2 </a:t>
            </a:r>
            <a:r>
              <a:rPr lang="it-IT" dirty="0" err="1"/>
              <a:t>distinct</a:t>
            </a:r>
            <a:r>
              <a:rPr lang="it-IT" dirty="0"/>
              <a:t> </a:t>
            </a:r>
            <a:r>
              <a:rPr lang="it-IT" dirty="0" err="1"/>
              <a:t>cultures</a:t>
            </a:r>
            <a:r>
              <a:rPr lang="it-IT" dirty="0"/>
              <a:t> of Th17: one </a:t>
            </a:r>
            <a:r>
              <a:rPr lang="it-IT" dirty="0" err="1"/>
              <a:t>being</a:t>
            </a:r>
            <a:r>
              <a:rPr lang="it-IT" dirty="0"/>
              <a:t> </a:t>
            </a:r>
            <a:r>
              <a:rPr lang="it-IT" dirty="0" err="1"/>
              <a:t>composed</a:t>
            </a:r>
            <a:r>
              <a:rPr lang="it-IT" dirty="0"/>
              <a:t> of </a:t>
            </a:r>
            <a:r>
              <a:rPr lang="it-IT" dirty="0" err="1"/>
              <a:t>pathogenic</a:t>
            </a:r>
            <a:r>
              <a:rPr lang="it-IT" dirty="0"/>
              <a:t> Th17 and the </a:t>
            </a:r>
            <a:r>
              <a:rPr lang="it-IT" dirty="0" err="1"/>
              <a:t>other</a:t>
            </a:r>
            <a:r>
              <a:rPr lang="it-IT" dirty="0"/>
              <a:t> </a:t>
            </a:r>
            <a:r>
              <a:rPr lang="it-IT" dirty="0" err="1"/>
              <a:t>composed</a:t>
            </a:r>
            <a:r>
              <a:rPr lang="it-IT" dirty="0"/>
              <a:t> of </a:t>
            </a:r>
            <a:r>
              <a:rPr lang="it-IT" dirty="0" err="1"/>
              <a:t>nonpathogenic</a:t>
            </a:r>
            <a:r>
              <a:rPr lang="it-IT" dirty="0"/>
              <a:t> Th17 </a:t>
            </a:r>
            <a:r>
              <a:rPr lang="it-IT" dirty="0" err="1"/>
              <a:t>cells</a:t>
            </a:r>
            <a:r>
              <a:rPr lang="it-IT" dirty="0"/>
              <a:t>.</a:t>
            </a:r>
          </a:p>
          <a:p>
            <a:endParaRPr lang="it-IT" dirty="0"/>
          </a:p>
          <a:p>
            <a:r>
              <a:rPr lang="it-IT" dirty="0"/>
              <a:t>To compute the </a:t>
            </a:r>
            <a:r>
              <a:rPr lang="it-IT" dirty="0" err="1"/>
              <a:t>flux</a:t>
            </a:r>
            <a:r>
              <a:rPr lang="it-IT" dirty="0"/>
              <a:t> balance </a:t>
            </a:r>
            <a:r>
              <a:rPr lang="it-IT" dirty="0" err="1"/>
              <a:t>analysis</a:t>
            </a:r>
            <a:r>
              <a:rPr lang="it-IT" dirty="0"/>
              <a:t>, </a:t>
            </a:r>
            <a:r>
              <a:rPr lang="it-IT" dirty="0" err="1"/>
              <a:t>they</a:t>
            </a:r>
            <a:r>
              <a:rPr lang="it-IT" dirty="0"/>
              <a:t> </a:t>
            </a:r>
            <a:r>
              <a:rPr lang="it-IT" dirty="0" err="1"/>
              <a:t>used</a:t>
            </a:r>
            <a:r>
              <a:rPr lang="it-IT" dirty="0"/>
              <a:t> COMPASS </a:t>
            </a:r>
            <a:r>
              <a:rPr lang="it-IT" dirty="0" err="1"/>
              <a:t>which</a:t>
            </a:r>
            <a:r>
              <a:rPr lang="it-IT" dirty="0"/>
              <a:t> </a:t>
            </a:r>
            <a:r>
              <a:rPr lang="it-IT" dirty="0" err="1"/>
              <a:t>integrates</a:t>
            </a:r>
            <a:r>
              <a:rPr lang="it-IT" dirty="0"/>
              <a:t> the single-</a:t>
            </a:r>
            <a:r>
              <a:rPr lang="it-IT" dirty="0" err="1"/>
              <a:t>cell</a:t>
            </a:r>
            <a:r>
              <a:rPr lang="it-IT" dirty="0"/>
              <a:t> </a:t>
            </a:r>
            <a:r>
              <a:rPr lang="it-IT" dirty="0" err="1"/>
              <a:t>transcriptomic</a:t>
            </a:r>
            <a:r>
              <a:rPr lang="it-IT" dirty="0"/>
              <a:t> data and a </a:t>
            </a:r>
            <a:r>
              <a:rPr lang="it-IT" dirty="0" err="1"/>
              <a:t>metabolic</a:t>
            </a:r>
            <a:r>
              <a:rPr lang="it-IT" dirty="0"/>
              <a:t> model (RECON2) and </a:t>
            </a:r>
            <a:r>
              <a:rPr lang="it-IT" dirty="0" err="1"/>
              <a:t>calculate</a:t>
            </a:r>
            <a:r>
              <a:rPr lang="it-IT" dirty="0"/>
              <a:t> COMPASS scores. </a:t>
            </a:r>
            <a:r>
              <a:rPr lang="it-IT" dirty="0" err="1"/>
              <a:t>We</a:t>
            </a:r>
            <a:r>
              <a:rPr lang="it-IT" dirty="0"/>
              <a:t> </a:t>
            </a:r>
            <a:r>
              <a:rPr lang="it-IT" dirty="0" err="1"/>
              <a:t>will</a:t>
            </a:r>
            <a:r>
              <a:rPr lang="it-IT" dirty="0"/>
              <a:t> </a:t>
            </a:r>
            <a:r>
              <a:rPr lang="it-IT" dirty="0" err="1"/>
              <a:t>see</a:t>
            </a:r>
            <a:r>
              <a:rPr lang="it-IT" dirty="0"/>
              <a:t> </a:t>
            </a:r>
            <a:r>
              <a:rPr lang="it-IT" dirty="0" err="1"/>
              <a:t>later</a:t>
            </a:r>
            <a:r>
              <a:rPr lang="it-IT" dirty="0"/>
              <a:t> </a:t>
            </a:r>
            <a:r>
              <a:rPr lang="it-IT" dirty="0" err="1"/>
              <a:t>what</a:t>
            </a:r>
            <a:r>
              <a:rPr lang="it-IT" dirty="0"/>
              <a:t> </a:t>
            </a:r>
            <a:r>
              <a:rPr lang="it-IT" dirty="0" err="1"/>
              <a:t>these</a:t>
            </a:r>
            <a:r>
              <a:rPr lang="it-IT" dirty="0"/>
              <a:t> scores are. From </a:t>
            </a:r>
            <a:r>
              <a:rPr lang="it-IT" dirty="0" err="1"/>
              <a:t>that</a:t>
            </a:r>
            <a:r>
              <a:rPr lang="it-IT" dirty="0"/>
              <a:t>, </a:t>
            </a:r>
            <a:r>
              <a:rPr lang="it-IT" dirty="0" err="1"/>
              <a:t>they</a:t>
            </a:r>
            <a:r>
              <a:rPr lang="it-IT" dirty="0"/>
              <a:t> </a:t>
            </a:r>
            <a:r>
              <a:rPr lang="it-IT" dirty="0" err="1"/>
              <a:t>went</a:t>
            </a:r>
            <a:r>
              <a:rPr lang="it-IT" dirty="0"/>
              <a:t> on to determine the reaction </a:t>
            </a:r>
            <a:r>
              <a:rPr lang="it-IT" dirty="0" err="1"/>
              <a:t>differential</a:t>
            </a:r>
            <a:r>
              <a:rPr lang="it-IT" dirty="0"/>
              <a:t> activity of the </a:t>
            </a:r>
            <a:r>
              <a:rPr lang="it-IT" dirty="0" err="1"/>
              <a:t>cells</a:t>
            </a:r>
            <a:r>
              <a:rPr lang="it-IT" dirty="0"/>
              <a:t> and </a:t>
            </a:r>
            <a:r>
              <a:rPr lang="it-IT" dirty="0" err="1"/>
              <a:t>deduced</a:t>
            </a:r>
            <a:r>
              <a:rPr lang="it-IT" dirty="0"/>
              <a:t> some </a:t>
            </a:r>
            <a:r>
              <a:rPr lang="it-IT" dirty="0" err="1"/>
              <a:t>observations</a:t>
            </a:r>
            <a:r>
              <a:rPr lang="it-IT" dirty="0"/>
              <a:t>.</a:t>
            </a:r>
          </a:p>
          <a:p>
            <a:endParaRPr lang="it-IT" dirty="0"/>
          </a:p>
        </p:txBody>
      </p:sp>
      <p:sp>
        <p:nvSpPr>
          <p:cNvPr id="4" name="Segnaposto numero diapositiva 3"/>
          <p:cNvSpPr>
            <a:spLocks noGrp="1"/>
          </p:cNvSpPr>
          <p:nvPr>
            <p:ph type="sldNum" sz="quarter" idx="5"/>
          </p:nvPr>
        </p:nvSpPr>
        <p:spPr/>
        <p:txBody>
          <a:bodyPr/>
          <a:lstStyle/>
          <a:p>
            <a:fld id="{B65FA489-82FA-0841-B2B7-2B1C707E3AA5}" type="slidenum">
              <a:rPr lang="en-GB" smtClean="0"/>
              <a:t>4</a:t>
            </a:fld>
            <a:endParaRPr lang="en-GB"/>
          </a:p>
        </p:txBody>
      </p:sp>
    </p:spTree>
    <p:extLst>
      <p:ext uri="{BB962C8B-B14F-4D97-AF65-F5344CB8AC3E}">
        <p14:creationId xmlns:p14="http://schemas.microsoft.com/office/powerpoint/2010/main" val="2627565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a:t>Those</a:t>
            </a:r>
            <a:r>
              <a:rPr lang="it-IT" dirty="0"/>
              <a:t> </a:t>
            </a:r>
            <a:r>
              <a:rPr lang="it-IT" dirty="0" err="1"/>
              <a:t>deductions</a:t>
            </a:r>
            <a:r>
              <a:rPr lang="it-IT" dirty="0"/>
              <a:t> </a:t>
            </a:r>
            <a:r>
              <a:rPr lang="it-IT" dirty="0" err="1"/>
              <a:t>were</a:t>
            </a:r>
            <a:r>
              <a:rPr lang="it-IT" dirty="0"/>
              <a:t> </a:t>
            </a:r>
            <a:r>
              <a:rPr lang="it-IT" dirty="0" err="1"/>
              <a:t>then</a:t>
            </a:r>
            <a:r>
              <a:rPr lang="it-IT" dirty="0"/>
              <a:t> </a:t>
            </a:r>
            <a:r>
              <a:rPr lang="it-IT" dirty="0" err="1"/>
              <a:t>validated</a:t>
            </a:r>
            <a:r>
              <a:rPr lang="it-IT" dirty="0"/>
              <a:t> </a:t>
            </a:r>
            <a:r>
              <a:rPr lang="it-IT" dirty="0" err="1"/>
              <a:t>through</a:t>
            </a:r>
            <a:r>
              <a:rPr lang="it-IT" dirty="0"/>
              <a:t> </a:t>
            </a:r>
            <a:r>
              <a:rPr lang="it-IT" dirty="0" err="1"/>
              <a:t>wet</a:t>
            </a:r>
            <a:r>
              <a:rPr lang="it-IT" dirty="0"/>
              <a:t> lab </a:t>
            </a:r>
            <a:r>
              <a:rPr lang="it-IT" dirty="0" err="1"/>
              <a:t>essays</a:t>
            </a:r>
            <a:r>
              <a:rPr lang="it-IT" dirty="0"/>
              <a:t> like </a:t>
            </a:r>
            <a:r>
              <a:rPr lang="it-IT" dirty="0" err="1"/>
              <a:t>molecular</a:t>
            </a:r>
            <a:r>
              <a:rPr lang="it-IT" dirty="0"/>
              <a:t> and </a:t>
            </a:r>
            <a:r>
              <a:rPr lang="it-IT" dirty="0" err="1"/>
              <a:t>functional</a:t>
            </a:r>
            <a:r>
              <a:rPr lang="it-IT" dirty="0"/>
              <a:t> </a:t>
            </a:r>
            <a:r>
              <a:rPr lang="it-IT" dirty="0" err="1"/>
              <a:t>validation</a:t>
            </a:r>
            <a:r>
              <a:rPr lang="it-IT" dirty="0"/>
              <a:t>, </a:t>
            </a:r>
            <a:r>
              <a:rPr lang="it-IT" dirty="0" err="1"/>
              <a:t>polyamine</a:t>
            </a:r>
            <a:r>
              <a:rPr lang="it-IT" dirty="0"/>
              <a:t> pathway </a:t>
            </a:r>
            <a:r>
              <a:rPr lang="it-IT" dirty="0" err="1"/>
              <a:t>analysis</a:t>
            </a:r>
            <a:r>
              <a:rPr lang="it-IT" dirty="0"/>
              <a:t> and </a:t>
            </a:r>
            <a:r>
              <a:rPr lang="it-IT" dirty="0" err="1"/>
              <a:t>also</a:t>
            </a:r>
            <a:r>
              <a:rPr lang="it-IT" dirty="0"/>
              <a:t> in vivo </a:t>
            </a:r>
            <a:r>
              <a:rPr lang="it-IT" dirty="0" err="1"/>
              <a:t>experiment</a:t>
            </a:r>
            <a:r>
              <a:rPr lang="it-IT" dirty="0"/>
              <a:t>.</a:t>
            </a:r>
          </a:p>
        </p:txBody>
      </p:sp>
      <p:sp>
        <p:nvSpPr>
          <p:cNvPr id="4" name="Segnaposto numero diapositiva 3"/>
          <p:cNvSpPr>
            <a:spLocks noGrp="1"/>
          </p:cNvSpPr>
          <p:nvPr>
            <p:ph type="sldNum" sz="quarter" idx="5"/>
          </p:nvPr>
        </p:nvSpPr>
        <p:spPr/>
        <p:txBody>
          <a:bodyPr/>
          <a:lstStyle/>
          <a:p>
            <a:fld id="{B65FA489-82FA-0841-B2B7-2B1C707E3AA5}" type="slidenum">
              <a:rPr lang="en-GB" smtClean="0"/>
              <a:t>5</a:t>
            </a:fld>
            <a:endParaRPr lang="en-GB"/>
          </a:p>
        </p:txBody>
      </p:sp>
    </p:spTree>
    <p:extLst>
      <p:ext uri="{BB962C8B-B14F-4D97-AF65-F5344CB8AC3E}">
        <p14:creationId xmlns:p14="http://schemas.microsoft.com/office/powerpoint/2010/main" val="1454092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GB" noProof="0" dirty="0"/>
              <a:t>Here are some concrete results they came up with.</a:t>
            </a:r>
          </a:p>
          <a:p>
            <a:endParaRPr lang="en-GB" noProof="0"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GB" noProof="0" dirty="0"/>
              <a:t>On the first graph, we have a </a:t>
            </a:r>
            <a:r>
              <a:rPr lang="en-GB" sz="1200" noProof="0" dirty="0"/>
              <a:t>volcano plot to study the relationship between reactions’ adjusted p-values and effect sizes, split into manually curated macro groups of reactions. The points that are over the horizontal dotted lines represent differentially consistent reactions. Reactions on the left side of each plot are associated with non-pathogenic cells and vice versa for the reactions on the right side. </a:t>
            </a:r>
            <a:r>
              <a:rPr lang="en-GB" sz="1800" dirty="0">
                <a:effectLst/>
                <a:latin typeface="AdvPSA183"/>
              </a:rPr>
              <a:t>Liquid chromatography-mass spectrometry (LC/MS) metabolomics indicated that glycolytic metabolites were higher in Th17p than in Th17n. TCA metabolites, apart from succinate, were more abundant at steady state in Th17p than in Th17n, consistent with Compass prediction </a:t>
            </a:r>
            <a:endParaRPr lang="en-GB"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endParaRPr lang="en-GB"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endParaRPr lang="en-GB"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endParaRPr lang="en-GB" sz="1200" noProof="0"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endParaRPr lang="en-GB" sz="1200" noProof="0"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GB" sz="1200" noProof="0" dirty="0"/>
              <a:t>On the second we have differentially </a:t>
            </a:r>
            <a:r>
              <a:rPr lang="en-GB" noProof="0" dirty="0"/>
              <a:t>consistent reactions that are grouped by reaction subsystems where each dot represents the effect size for a specific reaction. A positive effect size is associated with pathogenic cells whereas a negative effect size is associated with non-pathogenic cells.</a:t>
            </a:r>
            <a:endParaRPr lang="en-GB" sz="1200" noProof="0" dirty="0"/>
          </a:p>
        </p:txBody>
      </p:sp>
      <p:sp>
        <p:nvSpPr>
          <p:cNvPr id="4" name="Segnaposto numero diapositiva 3"/>
          <p:cNvSpPr>
            <a:spLocks noGrp="1"/>
          </p:cNvSpPr>
          <p:nvPr>
            <p:ph type="sldNum" sz="quarter" idx="5"/>
          </p:nvPr>
        </p:nvSpPr>
        <p:spPr/>
        <p:txBody>
          <a:bodyPr/>
          <a:lstStyle/>
          <a:p>
            <a:fld id="{B65FA489-82FA-0841-B2B7-2B1C707E3AA5}" type="slidenum">
              <a:rPr lang="en-GB" smtClean="0"/>
              <a:t>6</a:t>
            </a:fld>
            <a:endParaRPr lang="en-GB"/>
          </a:p>
        </p:txBody>
      </p:sp>
    </p:spTree>
    <p:extLst>
      <p:ext uri="{BB962C8B-B14F-4D97-AF65-F5344CB8AC3E}">
        <p14:creationId xmlns:p14="http://schemas.microsoft.com/office/powerpoint/2010/main" val="2735402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GB" sz="1200" dirty="0">
                <a:latin typeface="+mn-lt"/>
                <a:ea typeface="Cambria Math" panose="02040503050406030204" pitchFamily="18" charset="0"/>
              </a:rPr>
              <a:t>Let’s move to our study case: Experimental autoimmune encephalomyelitis (</a:t>
            </a:r>
            <a:r>
              <a:rPr lang="en-GB" sz="1200" b="1" dirty="0">
                <a:latin typeface="+mn-lt"/>
                <a:ea typeface="Cambria Math" panose="02040503050406030204" pitchFamily="18" charset="0"/>
              </a:rPr>
              <a:t>EAE</a:t>
            </a:r>
            <a:r>
              <a:rPr lang="en-GB" sz="1200" dirty="0">
                <a:latin typeface="+mn-lt"/>
                <a:ea typeface="Cambria Math" panose="02040503050406030204" pitchFamily="18" charset="0"/>
              </a:rPr>
              <a:t>)</a:t>
            </a:r>
          </a:p>
          <a:p>
            <a:pPr algn="just"/>
            <a:r>
              <a:rPr lang="en-GB" sz="1200" b="1" dirty="0">
                <a:latin typeface="+mn-lt"/>
                <a:ea typeface="Cambria Math" panose="02040503050406030204" pitchFamily="18" charset="0"/>
              </a:rPr>
              <a:t>Objective</a:t>
            </a:r>
            <a:r>
              <a:rPr lang="en-GB" sz="1200" dirty="0">
                <a:latin typeface="+mn-lt"/>
                <a:ea typeface="Cambria Math" panose="02040503050406030204" pitchFamily="18" charset="0"/>
              </a:rPr>
              <a:t>: compare the leukocytes that are in the spinal cord in the diseased toward its control (mice injected with a mixture that recreates inflammation that is not EAE specific) in the two stages of disease (onset and chronic).</a:t>
            </a:r>
          </a:p>
          <a:p>
            <a:pPr algn="just"/>
            <a:r>
              <a:rPr lang="en-GB" sz="1200" b="1" dirty="0">
                <a:latin typeface="+mn-lt"/>
                <a:ea typeface="Cambria Math" panose="02040503050406030204" pitchFamily="18" charset="0"/>
              </a:rPr>
              <a:t>Assumption</a:t>
            </a:r>
            <a:r>
              <a:rPr lang="en-GB" sz="1200" dirty="0">
                <a:latin typeface="+mn-lt"/>
                <a:ea typeface="Cambria Math" panose="02040503050406030204" pitchFamily="18" charset="0"/>
              </a:rPr>
              <a:t>: These diseases are influenced, if not induced, by precisely this migration of leukocytes from the blood into the central nervous system</a:t>
            </a:r>
          </a:p>
          <a:p>
            <a:pPr algn="just"/>
            <a:r>
              <a:rPr lang="en-GB" sz="1200" b="1" dirty="0">
                <a:latin typeface="+mn-lt"/>
                <a:ea typeface="Cambria Math" panose="02040503050406030204" pitchFamily="18" charset="0"/>
              </a:rPr>
              <a:t>We have </a:t>
            </a:r>
            <a:r>
              <a:rPr lang="en-GB" sz="1200" dirty="0">
                <a:latin typeface="+mn-lt"/>
                <a:ea typeface="Cambria Math" panose="02040503050406030204" pitchFamily="18" charset="0"/>
              </a:rPr>
              <a:t>Single-cell RNA-</a:t>
            </a:r>
            <a:r>
              <a:rPr lang="en-GB" sz="1200" dirty="0" err="1">
                <a:latin typeface="+mn-lt"/>
                <a:ea typeface="Cambria Math" panose="02040503050406030204" pitchFamily="18" charset="0"/>
              </a:rPr>
              <a:t>Seq</a:t>
            </a:r>
            <a:r>
              <a:rPr lang="en-GB" sz="1200" dirty="0">
                <a:latin typeface="+mn-lt"/>
                <a:ea typeface="Cambria Math" panose="02040503050406030204" pitchFamily="18" charset="0"/>
              </a:rPr>
              <a:t> data previously analysed with assigned cell types, but for now, we are focusing on the CD4 cells as done in the paper</a:t>
            </a:r>
          </a:p>
          <a:p>
            <a:endParaRPr lang="en-GB" dirty="0"/>
          </a:p>
        </p:txBody>
      </p:sp>
      <p:sp>
        <p:nvSpPr>
          <p:cNvPr id="4" name="Slide Number Placeholder 3"/>
          <p:cNvSpPr>
            <a:spLocks noGrp="1"/>
          </p:cNvSpPr>
          <p:nvPr>
            <p:ph type="sldNum" sz="quarter" idx="5"/>
          </p:nvPr>
        </p:nvSpPr>
        <p:spPr/>
        <p:txBody>
          <a:bodyPr/>
          <a:lstStyle/>
          <a:p>
            <a:fld id="{B65FA489-82FA-0841-B2B7-2B1C707E3AA5}" type="slidenum">
              <a:rPr lang="en-GB" smtClean="0"/>
              <a:t>7</a:t>
            </a:fld>
            <a:endParaRPr lang="en-GB"/>
          </a:p>
        </p:txBody>
      </p:sp>
    </p:spTree>
    <p:extLst>
      <p:ext uri="{BB962C8B-B14F-4D97-AF65-F5344CB8AC3E}">
        <p14:creationId xmlns:p14="http://schemas.microsoft.com/office/powerpoint/2010/main" val="3004709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Segnaposto note 2"/>
              <p:cNvSpPr>
                <a:spLocks noGrp="1"/>
              </p:cNvSpPr>
              <p:nvPr>
                <p:ph type="body" idx="1"/>
              </p:nvPr>
            </p:nvSpPr>
            <p:spPr/>
            <p:txBody>
              <a:bodyPr/>
              <a:lstStyle/>
              <a:p>
                <a:r>
                  <a:rPr lang="it-IT" dirty="0"/>
                  <a:t>In brief, </a:t>
                </a:r>
                <a:r>
                  <a:rPr lang="it-IT" dirty="0" err="1"/>
                  <a:t>what</a:t>
                </a:r>
                <a:r>
                  <a:rPr lang="it-IT" dirty="0"/>
                  <a:t> </a:t>
                </a:r>
                <a:r>
                  <a:rPr lang="it-IT" dirty="0" err="1"/>
                  <a:t>we</a:t>
                </a:r>
                <a:r>
                  <a:rPr lang="it-IT" dirty="0"/>
                  <a:t> do in the first place </a:t>
                </a:r>
                <a:r>
                  <a:rPr lang="it-IT" dirty="0" err="1"/>
                  <a:t>is</a:t>
                </a:r>
                <a:r>
                  <a:rPr lang="it-IT" dirty="0"/>
                  <a:t> to </a:t>
                </a:r>
                <a:r>
                  <a:rPr lang="it-IT" dirty="0" err="1"/>
                  <a:t>run</a:t>
                </a:r>
                <a:r>
                  <a:rPr lang="it-IT" dirty="0"/>
                  <a:t> COMPASS.</a:t>
                </a:r>
              </a:p>
              <a:p>
                <a:endParaRPr lang="it-IT" dirty="0"/>
              </a:p>
              <a:p>
                <a:pPr marL="171450" indent="-171450">
                  <a:buFont typeface="Wingdings" pitchFamily="2" charset="2"/>
                  <a:buChar char="Ø"/>
                </a:pPr>
                <a:r>
                  <a:rPr lang="it-IT" dirty="0"/>
                  <a:t> The input </a:t>
                </a:r>
                <a:r>
                  <a:rPr lang="it-IT" dirty="0" err="1"/>
                  <a:t>is</a:t>
                </a:r>
                <a:r>
                  <a:rPr lang="it-IT" dirty="0"/>
                  <a:t> a gene </a:t>
                </a:r>
                <a:r>
                  <a:rPr lang="it-IT" dirty="0" err="1"/>
                  <a:t>expression</a:t>
                </a:r>
                <a:r>
                  <a:rPr lang="it-IT" dirty="0"/>
                  <a:t> </a:t>
                </a:r>
                <a:r>
                  <a:rPr lang="it-IT" dirty="0" err="1"/>
                  <a:t>matrix</a:t>
                </a:r>
                <a:r>
                  <a:rPr lang="it-IT" dirty="0"/>
                  <a:t> </a:t>
                </a:r>
                <a:r>
                  <a:rPr lang="it-IT" dirty="0" err="1"/>
                  <a:t>where</a:t>
                </a:r>
                <a:r>
                  <a:rPr lang="it-IT" dirty="0"/>
                  <a:t> </a:t>
                </a:r>
                <a:r>
                  <a:rPr lang="it-IT" dirty="0" err="1"/>
                  <a:t>we</a:t>
                </a:r>
                <a:r>
                  <a:rPr lang="it-IT" dirty="0"/>
                  <a:t> </a:t>
                </a:r>
                <a:r>
                  <a:rPr lang="it-IT" dirty="0" err="1"/>
                  <a:t>have</a:t>
                </a:r>
                <a:r>
                  <a:rPr lang="it-IT" dirty="0"/>
                  <a:t> </a:t>
                </a:r>
                <a:r>
                  <a:rPr lang="it-IT" dirty="0" err="1"/>
                  <a:t>genes</a:t>
                </a:r>
                <a:r>
                  <a:rPr lang="it-IT" dirty="0"/>
                  <a:t> on the </a:t>
                </a:r>
                <a:r>
                  <a:rPr lang="it-IT" dirty="0" err="1"/>
                  <a:t>rows</a:t>
                </a:r>
                <a:r>
                  <a:rPr lang="it-IT" dirty="0"/>
                  <a:t> and </a:t>
                </a:r>
                <a:r>
                  <a:rPr lang="it-IT" dirty="0" err="1"/>
                  <a:t>cells</a:t>
                </a:r>
                <a:r>
                  <a:rPr lang="it-IT" dirty="0"/>
                  <a:t> on the </a:t>
                </a:r>
                <a:r>
                  <a:rPr lang="it-IT" dirty="0" err="1"/>
                  <a:t>columns</a:t>
                </a:r>
                <a:r>
                  <a:rPr lang="it-IT" dirty="0"/>
                  <a:t>. </a:t>
                </a:r>
                <a:r>
                  <a:rPr lang="en-GB" sz="1200" dirty="0"/>
                  <a:t>Entries of the expression matrix, </a:t>
                </a:r>
                <a14:m>
                  <m:oMath xmlns:m="http://schemas.openxmlformats.org/officeDocument/2006/math">
                    <m:sSub>
                      <m:sSubPr>
                        <m:ctrlPr>
                          <a:rPr lang="en-GB" sz="1200" i="1" smtClean="0">
                            <a:latin typeface="Cambria Math" panose="02040503050406030204" pitchFamily="18" charset="0"/>
                          </a:rPr>
                        </m:ctrlPr>
                      </m:sSubPr>
                      <m:e>
                        <m:r>
                          <a:rPr lang="en-GB" sz="1200" b="0" i="1" smtClean="0">
                            <a:latin typeface="Cambria Math" panose="02040503050406030204" pitchFamily="18" charset="0"/>
                          </a:rPr>
                          <m:t>𝑔</m:t>
                        </m:r>
                      </m:e>
                      <m:sub>
                        <m:r>
                          <a:rPr lang="en-GB" sz="1200" b="0" i="1" smtClean="0">
                            <a:latin typeface="Cambria Math" panose="02040503050406030204" pitchFamily="18" charset="0"/>
                          </a:rPr>
                          <m:t>𝑖</m:t>
                        </m:r>
                        <m:r>
                          <a:rPr lang="en-GB" sz="1200" b="0" i="1" smtClean="0">
                            <a:latin typeface="Cambria Math" panose="02040503050406030204" pitchFamily="18" charset="0"/>
                          </a:rPr>
                          <m:t>,</m:t>
                        </m:r>
                        <m:r>
                          <a:rPr lang="en-GB" sz="1200" b="0" i="1" smtClean="0">
                            <a:latin typeface="Cambria Math" panose="02040503050406030204" pitchFamily="18" charset="0"/>
                          </a:rPr>
                          <m:t>𝑗</m:t>
                        </m:r>
                      </m:sub>
                    </m:sSub>
                  </m:oMath>
                </a14:m>
                <a:r>
                  <a:rPr lang="en-GB" sz="1200" dirty="0"/>
                  <a:t> represent:</a:t>
                </a:r>
              </a:p>
              <a:p>
                <a:pPr marL="285750" indent="-285750">
                  <a:buFont typeface="Arial" panose="020B0604020202020204" pitchFamily="34" charset="0"/>
                  <a:buChar char="•"/>
                </a:pPr>
                <a:r>
                  <a:rPr lang="en-GB" sz="1200" dirty="0"/>
                  <a:t>normalized expression values</a:t>
                </a:r>
              </a:p>
              <a:p>
                <a:pPr marL="285750" indent="-285750">
                  <a:buFont typeface="Arial" panose="020B0604020202020204" pitchFamily="34" charset="0"/>
                  <a:buChar char="•"/>
                </a:pPr>
                <a:r>
                  <a:rPr lang="en-GB" sz="1200" dirty="0"/>
                  <a:t>cleaned from batch effects</a:t>
                </a:r>
              </a:p>
              <a:p>
                <a:pPr marL="285750" indent="-285750">
                  <a:buFont typeface="Arial" panose="020B0604020202020204" pitchFamily="34" charset="0"/>
                  <a:buChar char="•"/>
                </a:pPr>
                <a:r>
                  <a:rPr lang="en-GB" sz="1200" dirty="0"/>
                  <a:t>scaled to TPM or CPM counts</a:t>
                </a:r>
              </a:p>
              <a:p>
                <a:endParaRPr lang="it-IT" dirty="0"/>
              </a:p>
              <a:p>
                <a:pPr marL="171450" indent="-171450">
                  <a:buFont typeface="Wingdings" pitchFamily="2" charset="2"/>
                  <a:buChar char="Ø"/>
                </a:pPr>
                <a:r>
                  <a:rPr lang="it-IT" dirty="0"/>
                  <a:t>COMPASS </a:t>
                </a:r>
                <a:r>
                  <a:rPr lang="it-IT" dirty="0" err="1"/>
                  <a:t>has</a:t>
                </a:r>
                <a:r>
                  <a:rPr lang="it-IT" dirty="0"/>
                  <a:t> ready-to-use </a:t>
                </a:r>
                <a:r>
                  <a:rPr lang="it-IT" dirty="0" err="1"/>
                  <a:t>ingredients</a:t>
                </a:r>
                <a:r>
                  <a:rPr lang="it-IT" dirty="0"/>
                  <a:t> like GSMM, </a:t>
                </a:r>
                <a:r>
                  <a:rPr lang="it-IT" dirty="0" err="1"/>
                  <a:t>algorithm</a:t>
                </a:r>
                <a:r>
                  <a:rPr lang="it-IT" dirty="0"/>
                  <a:t> </a:t>
                </a:r>
                <a:r>
                  <a:rPr lang="it-IT" dirty="0" err="1"/>
                  <a:t>parameters</a:t>
                </a:r>
                <a:r>
                  <a:rPr lang="it-IT" dirty="0"/>
                  <a:t> and gene-to-reaction mapping to integrate with </a:t>
                </a:r>
                <a:r>
                  <a:rPr lang="it-IT" dirty="0" err="1"/>
                  <a:t>our</a:t>
                </a:r>
                <a:r>
                  <a:rPr lang="it-IT" dirty="0"/>
                  <a:t> input and compute the output</a:t>
                </a:r>
              </a:p>
              <a:p>
                <a:pPr marL="171450" indent="-171450">
                  <a:buFont typeface="Wingdings" pitchFamily="2" charset="2"/>
                  <a:buChar char="Ø"/>
                </a:pPr>
                <a:endParaRPr lang="it-IT"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it-IT" dirty="0" err="1"/>
                  <a:t>That</a:t>
                </a:r>
                <a:r>
                  <a:rPr lang="it-IT" dirty="0"/>
                  <a:t> </a:t>
                </a:r>
                <a:r>
                  <a:rPr lang="it-IT" dirty="0" err="1"/>
                  <a:t>is</a:t>
                </a:r>
                <a:r>
                  <a:rPr lang="it-IT" dirty="0"/>
                  <a:t> </a:t>
                </a:r>
                <a:r>
                  <a:rPr lang="it-IT" dirty="0" err="1"/>
                  <a:t>another</a:t>
                </a:r>
                <a:r>
                  <a:rPr lang="it-IT" dirty="0"/>
                  <a:t> </a:t>
                </a:r>
                <a:r>
                  <a:rPr lang="it-IT" dirty="0" err="1"/>
                  <a:t>matrix</a:t>
                </a:r>
                <a:r>
                  <a:rPr lang="it-IT" dirty="0"/>
                  <a:t> </a:t>
                </a:r>
                <a:r>
                  <a:rPr lang="it-IT" dirty="0" err="1"/>
                  <a:t>where</a:t>
                </a:r>
                <a:r>
                  <a:rPr lang="it-IT" dirty="0"/>
                  <a:t> </a:t>
                </a:r>
                <a:r>
                  <a:rPr lang="it-IT" dirty="0" err="1"/>
                  <a:t>instead</a:t>
                </a:r>
                <a:r>
                  <a:rPr lang="it-IT" dirty="0"/>
                  <a:t> of gene </a:t>
                </a:r>
                <a:r>
                  <a:rPr lang="it-IT" dirty="0" err="1"/>
                  <a:t>expression</a:t>
                </a:r>
                <a:r>
                  <a:rPr lang="it-IT" dirty="0"/>
                  <a:t> </a:t>
                </a:r>
                <a:r>
                  <a:rPr lang="it-IT" dirty="0" err="1"/>
                  <a:t>we</a:t>
                </a:r>
                <a:r>
                  <a:rPr lang="it-IT" dirty="0"/>
                  <a:t> </a:t>
                </a:r>
                <a:r>
                  <a:rPr lang="it-IT" dirty="0" err="1"/>
                  <a:t>have</a:t>
                </a:r>
                <a:r>
                  <a:rPr lang="it-IT" dirty="0"/>
                  <a:t> reaction </a:t>
                </a:r>
                <a:r>
                  <a:rPr lang="it-IT" dirty="0" err="1"/>
                  <a:t>consistencies</a:t>
                </a:r>
                <a:r>
                  <a:rPr lang="it-IT" dirty="0"/>
                  <a:t>. </a:t>
                </a:r>
                <a:r>
                  <a:rPr lang="en-GB" sz="1200" dirty="0"/>
                  <a:t>Entries of the reaction consistencies matrix, </a:t>
                </a:r>
                <a14:m>
                  <m:oMath xmlns:m="http://schemas.openxmlformats.org/officeDocument/2006/math">
                    <m:sSub>
                      <m:sSubPr>
                        <m:ctrlPr>
                          <a:rPr lang="en-GB" sz="1200" b="0" i="1" smtClean="0">
                            <a:latin typeface="Cambria Math" panose="02040503050406030204" pitchFamily="18" charset="0"/>
                          </a:rPr>
                        </m:ctrlPr>
                      </m:sSubPr>
                      <m:e>
                        <m:r>
                          <a:rPr lang="en-GB" sz="1200" b="0" i="1" smtClean="0">
                            <a:latin typeface="Cambria Math" panose="02040503050406030204" pitchFamily="18" charset="0"/>
                          </a:rPr>
                          <m:t>𝑐</m:t>
                        </m:r>
                      </m:e>
                      <m:sub>
                        <m:r>
                          <a:rPr lang="en-GB" sz="1200" b="0" i="1" smtClean="0">
                            <a:latin typeface="Cambria Math" panose="02040503050406030204" pitchFamily="18" charset="0"/>
                          </a:rPr>
                          <m:t>𝑖</m:t>
                        </m:r>
                        <m:r>
                          <a:rPr lang="en-GB" sz="1200" b="0" i="1" smtClean="0">
                            <a:latin typeface="Cambria Math" panose="02040503050406030204" pitchFamily="18" charset="0"/>
                          </a:rPr>
                          <m:t>,</m:t>
                        </m:r>
                        <m:r>
                          <a:rPr lang="en-GB" sz="1200" b="0" i="1" smtClean="0">
                            <a:latin typeface="Cambria Math" panose="02040503050406030204" pitchFamily="18" charset="0"/>
                          </a:rPr>
                          <m:t>𝑗</m:t>
                        </m:r>
                      </m:sub>
                    </m:sSub>
                  </m:oMath>
                </a14:m>
                <a:r>
                  <a:rPr lang="en-GB" sz="1200" dirty="0"/>
                  <a:t> represent the propensity of the cell to use that reaction.</a:t>
                </a:r>
                <a:endParaRPr lang="it-IT" sz="1200" dirty="0"/>
              </a:p>
            </p:txBody>
          </p:sp>
        </mc:Choice>
        <mc:Fallback xmlns="">
          <p:sp>
            <p:nvSpPr>
              <p:cNvPr id="3" name="Segnaposto note 2"/>
              <p:cNvSpPr>
                <a:spLocks noGrp="1"/>
              </p:cNvSpPr>
              <p:nvPr>
                <p:ph type="body" idx="1"/>
              </p:nvPr>
            </p:nvSpPr>
            <p:spPr/>
            <p:txBody>
              <a:bodyPr/>
              <a:lstStyle/>
              <a:p>
                <a:r>
                  <a:rPr lang="it-IT" dirty="0"/>
                  <a:t>In brief </a:t>
                </a:r>
                <a:r>
                  <a:rPr lang="it-IT" dirty="0" err="1"/>
                  <a:t>we</a:t>
                </a:r>
                <a:r>
                  <a:rPr lang="it-IT" dirty="0"/>
                  <a:t> do in the first place </a:t>
                </a:r>
                <a:r>
                  <a:rPr lang="it-IT" dirty="0" err="1"/>
                  <a:t>is</a:t>
                </a:r>
                <a:r>
                  <a:rPr lang="it-IT" dirty="0"/>
                  <a:t> to </a:t>
                </a:r>
                <a:r>
                  <a:rPr lang="it-IT" dirty="0" err="1"/>
                  <a:t>run</a:t>
                </a:r>
                <a:r>
                  <a:rPr lang="it-IT" dirty="0"/>
                  <a:t> COMPASS.</a:t>
                </a:r>
              </a:p>
              <a:p>
                <a:endParaRPr lang="it-IT" dirty="0"/>
              </a:p>
              <a:p>
                <a:pPr marL="171450" indent="-171450">
                  <a:buFont typeface="Wingdings" pitchFamily="2" charset="2"/>
                  <a:buChar char="Ø"/>
                </a:pPr>
                <a:r>
                  <a:rPr lang="it-IT" dirty="0" err="1"/>
                  <a:t>As</a:t>
                </a:r>
                <a:r>
                  <a:rPr lang="it-IT" dirty="0"/>
                  <a:t> input </a:t>
                </a:r>
                <a:r>
                  <a:rPr lang="it-IT" dirty="0" err="1"/>
                  <a:t>we</a:t>
                </a:r>
                <a:r>
                  <a:rPr lang="it-IT" dirty="0"/>
                  <a:t> </a:t>
                </a:r>
                <a:r>
                  <a:rPr lang="it-IT" dirty="0" err="1"/>
                  <a:t>have</a:t>
                </a:r>
                <a:r>
                  <a:rPr lang="it-IT" dirty="0"/>
                  <a:t> a gene </a:t>
                </a:r>
                <a:r>
                  <a:rPr lang="it-IT" dirty="0" err="1"/>
                  <a:t>expression</a:t>
                </a:r>
                <a:r>
                  <a:rPr lang="it-IT" dirty="0"/>
                  <a:t> </a:t>
                </a:r>
                <a:r>
                  <a:rPr lang="it-IT" dirty="0" err="1"/>
                  <a:t>matrix</a:t>
                </a:r>
                <a:r>
                  <a:rPr lang="it-IT" dirty="0"/>
                  <a:t> </a:t>
                </a:r>
                <a:r>
                  <a:rPr lang="it-IT" dirty="0" err="1"/>
                  <a:t>where</a:t>
                </a:r>
                <a:r>
                  <a:rPr lang="it-IT" dirty="0"/>
                  <a:t> </a:t>
                </a:r>
                <a:r>
                  <a:rPr lang="it-IT" dirty="0" err="1"/>
                  <a:t>we</a:t>
                </a:r>
                <a:r>
                  <a:rPr lang="it-IT" dirty="0"/>
                  <a:t> </a:t>
                </a:r>
                <a:r>
                  <a:rPr lang="it-IT" dirty="0" err="1"/>
                  <a:t>have</a:t>
                </a:r>
                <a:r>
                  <a:rPr lang="it-IT" dirty="0"/>
                  <a:t> gene on the </a:t>
                </a:r>
                <a:r>
                  <a:rPr lang="it-IT" dirty="0" err="1"/>
                  <a:t>rows</a:t>
                </a:r>
                <a:r>
                  <a:rPr lang="it-IT" dirty="0"/>
                  <a:t> and </a:t>
                </a:r>
                <a:r>
                  <a:rPr lang="it-IT" dirty="0" err="1"/>
                  <a:t>cells</a:t>
                </a:r>
                <a:r>
                  <a:rPr lang="it-IT" dirty="0"/>
                  <a:t> on the </a:t>
                </a:r>
                <a:r>
                  <a:rPr lang="it-IT" dirty="0" err="1"/>
                  <a:t>columns</a:t>
                </a:r>
                <a:r>
                  <a:rPr lang="it-IT" dirty="0"/>
                  <a:t>. </a:t>
                </a:r>
                <a:r>
                  <a:rPr lang="en-GB" sz="1200" dirty="0"/>
                  <a:t>Entries of the expression matrix, </a:t>
                </a:r>
                <a:r>
                  <a:rPr lang="en-GB" sz="1200" b="0" i="0">
                    <a:latin typeface="Cambria Math" panose="02040503050406030204" pitchFamily="18" charset="0"/>
                  </a:rPr>
                  <a:t>𝑔_(𝑖,𝑗)</a:t>
                </a:r>
                <a:r>
                  <a:rPr lang="en-GB" sz="1200" dirty="0"/>
                  <a:t> represent:</a:t>
                </a:r>
              </a:p>
              <a:p>
                <a:pPr marL="285750" indent="-285750">
                  <a:buFont typeface="Arial" panose="020B0604020202020204" pitchFamily="34" charset="0"/>
                  <a:buChar char="•"/>
                </a:pPr>
                <a:r>
                  <a:rPr lang="en-GB" sz="1200" dirty="0"/>
                  <a:t>normalized expression values</a:t>
                </a:r>
              </a:p>
              <a:p>
                <a:pPr marL="285750" indent="-285750">
                  <a:buFont typeface="Arial" panose="020B0604020202020204" pitchFamily="34" charset="0"/>
                  <a:buChar char="•"/>
                </a:pPr>
                <a:r>
                  <a:rPr lang="en-GB" sz="1200" dirty="0"/>
                  <a:t>cleaned from batch effects</a:t>
                </a:r>
              </a:p>
              <a:p>
                <a:pPr marL="285750" indent="-285750">
                  <a:buFont typeface="Arial" panose="020B0604020202020204" pitchFamily="34" charset="0"/>
                  <a:buChar char="•"/>
                </a:pPr>
                <a:r>
                  <a:rPr lang="en-GB" sz="1200" dirty="0"/>
                  <a:t>scaled to TPM or CPM</a:t>
                </a:r>
              </a:p>
              <a:p>
                <a:endParaRPr lang="it-IT" dirty="0"/>
              </a:p>
              <a:p>
                <a:pPr marL="171450" indent="-171450">
                  <a:buFont typeface="Wingdings" pitchFamily="2" charset="2"/>
                  <a:buChar char="Ø"/>
                </a:pPr>
                <a:r>
                  <a:rPr lang="it-IT" dirty="0"/>
                  <a:t>And </a:t>
                </a:r>
                <a:r>
                  <a:rPr lang="it-IT" dirty="0" err="1"/>
                  <a:t>here</a:t>
                </a:r>
                <a:r>
                  <a:rPr lang="it-IT" dirty="0"/>
                  <a:t> are some </a:t>
                </a:r>
                <a:r>
                  <a:rPr lang="it-IT" dirty="0" err="1"/>
                  <a:t>additionall</a:t>
                </a:r>
                <a:r>
                  <a:rPr lang="it-IT" dirty="0"/>
                  <a:t> </a:t>
                </a:r>
                <a:r>
                  <a:rPr lang="it-IT" dirty="0" err="1"/>
                  <a:t>ingredients</a:t>
                </a:r>
                <a:r>
                  <a:rPr lang="it-IT" dirty="0"/>
                  <a:t> </a:t>
                </a:r>
                <a:r>
                  <a:rPr lang="it-IT" dirty="0" err="1"/>
                  <a:t>already</a:t>
                </a:r>
                <a:r>
                  <a:rPr lang="it-IT" dirty="0"/>
                  <a:t> </a:t>
                </a:r>
                <a:r>
                  <a:rPr lang="it-IT" dirty="0" err="1"/>
                  <a:t>present</a:t>
                </a:r>
                <a:r>
                  <a:rPr lang="it-IT" dirty="0"/>
                  <a:t> on COMPASS </a:t>
                </a:r>
                <a:r>
                  <a:rPr lang="it-IT" dirty="0" err="1"/>
                  <a:t>but</a:t>
                </a:r>
                <a:r>
                  <a:rPr lang="it-IT" dirty="0"/>
                  <a:t> </a:t>
                </a:r>
                <a:r>
                  <a:rPr lang="it-IT" dirty="0" err="1"/>
                  <a:t>they</a:t>
                </a:r>
                <a:r>
                  <a:rPr lang="it-IT" dirty="0"/>
                  <a:t> can be </a:t>
                </a:r>
                <a:r>
                  <a:rPr lang="it-IT" dirty="0" err="1"/>
                  <a:t>parametrized</a:t>
                </a:r>
                <a:r>
                  <a:rPr lang="it-IT" dirty="0"/>
                  <a:t> on the </a:t>
                </a:r>
                <a:r>
                  <a:rPr lang="it-IT" dirty="0" err="1"/>
                  <a:t>command</a:t>
                </a:r>
                <a:r>
                  <a:rPr lang="it-IT" dirty="0"/>
                  <a:t> line </a:t>
                </a:r>
                <a:r>
                  <a:rPr lang="it-IT" dirty="0" err="1"/>
                  <a:t>when</a:t>
                </a:r>
                <a:r>
                  <a:rPr lang="it-IT" dirty="0"/>
                  <a:t> running </a:t>
                </a:r>
                <a:r>
                  <a:rPr lang="it-IT" dirty="0" err="1"/>
                  <a:t>compass</a:t>
                </a:r>
                <a:endParaRPr lang="it-IT" dirty="0"/>
              </a:p>
              <a:p>
                <a:pPr marL="171450" indent="-171450">
                  <a:buFont typeface="Wingdings" pitchFamily="2" charset="2"/>
                  <a:buChar char="Ø"/>
                </a:pPr>
                <a:endParaRPr lang="it-IT" dirty="0"/>
              </a:p>
              <a:p>
                <a:pPr marL="171450" marR="0" lvl="0" indent="-1714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it-IT" dirty="0"/>
                  <a:t>The output of COMPASS </a:t>
                </a:r>
                <a:r>
                  <a:rPr lang="it-IT" dirty="0" err="1"/>
                  <a:t>is</a:t>
                </a:r>
                <a:r>
                  <a:rPr lang="it-IT" dirty="0"/>
                  <a:t> </a:t>
                </a:r>
                <a:r>
                  <a:rPr lang="it-IT" dirty="0" err="1"/>
                  <a:t>another</a:t>
                </a:r>
                <a:r>
                  <a:rPr lang="it-IT" dirty="0"/>
                  <a:t> </a:t>
                </a:r>
                <a:r>
                  <a:rPr lang="it-IT" dirty="0" err="1"/>
                  <a:t>matrix</a:t>
                </a:r>
                <a:r>
                  <a:rPr lang="it-IT" dirty="0"/>
                  <a:t> </a:t>
                </a:r>
                <a:r>
                  <a:rPr lang="it-IT" dirty="0" err="1"/>
                  <a:t>where</a:t>
                </a:r>
                <a:r>
                  <a:rPr lang="it-IT" dirty="0"/>
                  <a:t> </a:t>
                </a:r>
                <a:r>
                  <a:rPr lang="it-IT" dirty="0" err="1"/>
                  <a:t>instead</a:t>
                </a:r>
                <a:r>
                  <a:rPr lang="it-IT" dirty="0"/>
                  <a:t> of gene </a:t>
                </a:r>
                <a:r>
                  <a:rPr lang="it-IT" dirty="0" err="1"/>
                  <a:t>expression</a:t>
                </a:r>
                <a:r>
                  <a:rPr lang="it-IT" dirty="0"/>
                  <a:t> </a:t>
                </a:r>
                <a:r>
                  <a:rPr lang="it-IT" dirty="0" err="1"/>
                  <a:t>we</a:t>
                </a:r>
                <a:r>
                  <a:rPr lang="it-IT" dirty="0"/>
                  <a:t> </a:t>
                </a:r>
                <a:r>
                  <a:rPr lang="it-IT" dirty="0" err="1"/>
                  <a:t>have</a:t>
                </a:r>
                <a:r>
                  <a:rPr lang="it-IT" dirty="0"/>
                  <a:t> reactions scores. </a:t>
                </a:r>
                <a:r>
                  <a:rPr lang="en-GB" sz="1200" dirty="0"/>
                  <a:t>Entries of the reaction consistencies matrix, </a:t>
                </a:r>
                <a:r>
                  <a:rPr lang="en-GB" sz="1200" b="0" i="0">
                    <a:latin typeface="Cambria Math" panose="02040503050406030204" pitchFamily="18" charset="0"/>
                  </a:rPr>
                  <a:t>𝑐_(𝑖,𝑗)</a:t>
                </a:r>
                <a:r>
                  <a:rPr lang="en-GB" sz="1200" dirty="0"/>
                  <a:t> represent the propensity of the cell to use that reaction.</a:t>
                </a:r>
                <a:endParaRPr lang="it-IT" sz="1200" dirty="0"/>
              </a:p>
            </p:txBody>
          </p:sp>
        </mc:Fallback>
      </mc:AlternateContent>
      <p:sp>
        <p:nvSpPr>
          <p:cNvPr id="4" name="Segnaposto numero diapositiva 3"/>
          <p:cNvSpPr>
            <a:spLocks noGrp="1"/>
          </p:cNvSpPr>
          <p:nvPr>
            <p:ph type="sldNum" sz="quarter" idx="5"/>
          </p:nvPr>
        </p:nvSpPr>
        <p:spPr/>
        <p:txBody>
          <a:bodyPr/>
          <a:lstStyle/>
          <a:p>
            <a:fld id="{B65FA489-82FA-0841-B2B7-2B1C707E3AA5}" type="slidenum">
              <a:rPr lang="en-GB" smtClean="0"/>
              <a:t>9</a:t>
            </a:fld>
            <a:endParaRPr lang="en-GB"/>
          </a:p>
        </p:txBody>
      </p:sp>
    </p:spTree>
    <p:extLst>
      <p:ext uri="{BB962C8B-B14F-4D97-AF65-F5344CB8AC3E}">
        <p14:creationId xmlns:p14="http://schemas.microsoft.com/office/powerpoint/2010/main" val="652453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list of analysis we've performed so far</a:t>
            </a:r>
          </a:p>
        </p:txBody>
      </p:sp>
      <p:sp>
        <p:nvSpPr>
          <p:cNvPr id="4" name="Slide Number Placeholder 3"/>
          <p:cNvSpPr>
            <a:spLocks noGrp="1"/>
          </p:cNvSpPr>
          <p:nvPr>
            <p:ph type="sldNum" sz="quarter" idx="5"/>
          </p:nvPr>
        </p:nvSpPr>
        <p:spPr/>
        <p:txBody>
          <a:bodyPr/>
          <a:lstStyle/>
          <a:p>
            <a:fld id="{B65FA489-82FA-0841-B2B7-2B1C707E3AA5}" type="slidenum">
              <a:rPr lang="en-GB" smtClean="0"/>
              <a:t>10</a:t>
            </a:fld>
            <a:endParaRPr lang="en-GB"/>
          </a:p>
        </p:txBody>
      </p:sp>
    </p:spTree>
    <p:extLst>
      <p:ext uri="{BB962C8B-B14F-4D97-AF65-F5344CB8AC3E}">
        <p14:creationId xmlns:p14="http://schemas.microsoft.com/office/powerpoint/2010/main" val="1720089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341175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2A4DC1C-8B14-B24D-A42D-DF2C8E9D566A}" type="datetimeFigureOut">
              <a:rPr lang="it-IT" smtClean="0"/>
              <a:t>20/10/22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542485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GB"/>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20824568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GB"/>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5953298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14608261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4"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33831454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GB"/>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4"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5265475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1706535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39578424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20118036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269240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2A4DC1C-8B14-B24D-A42D-DF2C8E9D566A}" type="datetimeFigureOut">
              <a:rPr lang="it-IT" smtClean="0"/>
              <a:t>20/10/22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1900947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2A4DC1C-8B14-B24D-A42D-DF2C8E9D566A}" type="datetimeFigureOut">
              <a:rPr lang="it-IT" smtClean="0"/>
              <a:t>20/10/22</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2129692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7" name="Date Placeholder 2"/>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3"/>
          <p:cNvSpPr>
            <a:spLocks noGrp="1"/>
          </p:cNvSpPr>
          <p:nvPr>
            <p:ph type="ftr" sz="quarter" idx="11"/>
          </p:nvPr>
        </p:nvSpPr>
        <p:spPr/>
        <p:txBody>
          <a:bodyPr/>
          <a:lstStyle/>
          <a:p>
            <a:endParaRPr lang="it-IT"/>
          </a:p>
        </p:txBody>
      </p:sp>
      <p:sp>
        <p:nvSpPr>
          <p:cNvPr id="6" name="Slide Number Placeholder 4"/>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4291561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2"/>
          <p:cNvSpPr>
            <a:spLocks noGrp="1"/>
          </p:cNvSpPr>
          <p:nvPr>
            <p:ph type="ftr" sz="quarter" idx="11"/>
          </p:nvPr>
        </p:nvSpPr>
        <p:spPr/>
        <p:txBody>
          <a:bodyPr/>
          <a:lstStyle/>
          <a:p>
            <a:endParaRPr lang="it-IT"/>
          </a:p>
        </p:txBody>
      </p:sp>
      <p:sp>
        <p:nvSpPr>
          <p:cNvPr id="6" name="Slide Number Placeholder 3"/>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4209090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Date Placeholder 4"/>
          <p:cNvSpPr>
            <a:spLocks noGrp="1"/>
          </p:cNvSpPr>
          <p:nvPr>
            <p:ph type="dt" sz="half" idx="10"/>
          </p:nvPr>
        </p:nvSpPr>
        <p:spPr/>
        <p:txBody>
          <a:bodyPr/>
          <a:lstStyle/>
          <a:p>
            <a:fld id="{82A4DC1C-8B14-B24D-A42D-DF2C8E9D566A}" type="datetimeFigureOut">
              <a:rPr lang="it-IT" smtClean="0"/>
              <a:t>20/10/22</a:t>
            </a:fld>
            <a:endParaRPr lang="it-IT"/>
          </a:p>
        </p:txBody>
      </p:sp>
      <p:sp>
        <p:nvSpPr>
          <p:cNvPr id="5" name="Footer Placeholder 5"/>
          <p:cNvSpPr>
            <a:spLocks noGrp="1"/>
          </p:cNvSpPr>
          <p:nvPr>
            <p:ph type="ftr" sz="quarter" idx="11"/>
          </p:nvPr>
        </p:nvSpPr>
        <p:spPr/>
        <p:txBody>
          <a:bodyPr/>
          <a:lstStyle/>
          <a:p>
            <a:endParaRPr lang="it-IT"/>
          </a:p>
        </p:txBody>
      </p:sp>
      <p:sp>
        <p:nvSpPr>
          <p:cNvPr id="6" name="Slide Number Placeholder 6"/>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1082941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2A4DC1C-8B14-B24D-A42D-DF2C8E9D566A}" type="datetimeFigureOut">
              <a:rPr lang="it-IT" smtClean="0"/>
              <a:t>20/10/22</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959B43E7-8945-B345-ADC2-80AA6BB595E0}" type="slidenum">
              <a:rPr lang="it-IT" smtClean="0"/>
              <a:t>‹#›</a:t>
            </a:fld>
            <a:endParaRPr lang="it-IT"/>
          </a:p>
        </p:txBody>
      </p:sp>
    </p:spTree>
    <p:extLst>
      <p:ext uri="{BB962C8B-B14F-4D97-AF65-F5344CB8AC3E}">
        <p14:creationId xmlns:p14="http://schemas.microsoft.com/office/powerpoint/2010/main" val="18742992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GB"/>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2A4DC1C-8B14-B24D-A42D-DF2C8E9D566A}" type="datetimeFigureOut">
              <a:rPr lang="it-IT" smtClean="0"/>
              <a:t>20/10/22</a:t>
            </a:fld>
            <a:endParaRPr lang="it-IT"/>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it-IT"/>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59B43E7-8945-B345-ADC2-80AA6BB595E0}" type="slidenum">
              <a:rPr lang="it-IT" smtClean="0"/>
              <a:t>‹#›</a:t>
            </a:fld>
            <a:endParaRPr lang="it-IT"/>
          </a:p>
        </p:txBody>
      </p:sp>
    </p:spTree>
    <p:extLst>
      <p:ext uri="{BB962C8B-B14F-4D97-AF65-F5344CB8AC3E}">
        <p14:creationId xmlns:p14="http://schemas.microsoft.com/office/powerpoint/2010/main" val="2172792985"/>
      </p:ext>
    </p:extLst>
  </p:cSld>
  <p:clrMap bg1="dk1" tx1="lt1" bg2="dk2" tx2="lt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8.jp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5" name="Picture 4" descr="Chemical formulae are written on paper">
            <a:extLst>
              <a:ext uri="{FF2B5EF4-FFF2-40B4-BE49-F238E27FC236}">
                <a16:creationId xmlns:a16="http://schemas.microsoft.com/office/drawing/2014/main" id="{364CAE41-5EC8-ACEC-D5E9-81B29A4AD2DF}"/>
              </a:ext>
            </a:extLst>
          </p:cNvPr>
          <p:cNvPicPr>
            <a:picLocks noChangeAspect="1"/>
          </p:cNvPicPr>
          <p:nvPr/>
        </p:nvPicPr>
        <p:blipFill rotWithShape="1">
          <a:blip r:embed="rId4">
            <a:duotone>
              <a:prstClr val="black"/>
              <a:schemeClr val="accent5">
                <a:tint val="45000"/>
                <a:satMod val="400000"/>
              </a:schemeClr>
            </a:duotone>
            <a:alphaModFix amt="25000"/>
          </a:blip>
          <a:srcRect/>
          <a:stretch/>
        </p:blipFill>
        <p:spPr>
          <a:xfrm>
            <a:off x="20" y="368500"/>
            <a:ext cx="12191980" cy="6857990"/>
          </a:xfrm>
          <a:prstGeom prst="rect">
            <a:avLst/>
          </a:prstGeom>
        </p:spPr>
      </p:pic>
      <p:sp>
        <p:nvSpPr>
          <p:cNvPr id="2" name="Titolo 1">
            <a:extLst>
              <a:ext uri="{FF2B5EF4-FFF2-40B4-BE49-F238E27FC236}">
                <a16:creationId xmlns:a16="http://schemas.microsoft.com/office/drawing/2014/main" id="{0FB223C8-715B-3B6B-72E1-5A3C3341692B}"/>
              </a:ext>
            </a:extLst>
          </p:cNvPr>
          <p:cNvSpPr>
            <a:spLocks noGrp="1"/>
          </p:cNvSpPr>
          <p:nvPr>
            <p:ph type="ctrTitle"/>
          </p:nvPr>
        </p:nvSpPr>
        <p:spPr>
          <a:xfrm>
            <a:off x="1154955" y="1447800"/>
            <a:ext cx="8825658" cy="3329581"/>
          </a:xfrm>
        </p:spPr>
        <p:txBody>
          <a:bodyPr>
            <a:normAutofit/>
          </a:bodyPr>
          <a:lstStyle/>
          <a:p>
            <a:pPr>
              <a:lnSpc>
                <a:spcPct val="90000"/>
              </a:lnSpc>
            </a:pPr>
            <a:r>
              <a:rPr lang="en-GB" sz="6100" dirty="0">
                <a:latin typeface="Cambria Math" panose="02040503050406030204" pitchFamily="18" charset="0"/>
                <a:ea typeface="Cambria Math" panose="02040503050406030204" pitchFamily="18" charset="0"/>
              </a:rPr>
              <a:t>Metabolic Profile Characterization From Single-cell RNA-</a:t>
            </a:r>
            <a:r>
              <a:rPr lang="en-GB" sz="6100" dirty="0" err="1">
                <a:latin typeface="Cambria Math" panose="02040503050406030204" pitchFamily="18" charset="0"/>
                <a:ea typeface="Cambria Math" panose="02040503050406030204" pitchFamily="18" charset="0"/>
              </a:rPr>
              <a:t>seq</a:t>
            </a:r>
            <a:r>
              <a:rPr lang="en-GB" sz="6100" dirty="0">
                <a:latin typeface="Cambria Math" panose="02040503050406030204" pitchFamily="18" charset="0"/>
                <a:ea typeface="Cambria Math" panose="02040503050406030204" pitchFamily="18" charset="0"/>
              </a:rPr>
              <a:t> Data</a:t>
            </a:r>
            <a:endParaRPr lang="it-IT" sz="6100" dirty="0"/>
          </a:p>
        </p:txBody>
      </p:sp>
      <p:sp>
        <p:nvSpPr>
          <p:cNvPr id="3" name="Sottotitolo 2">
            <a:extLst>
              <a:ext uri="{FF2B5EF4-FFF2-40B4-BE49-F238E27FC236}">
                <a16:creationId xmlns:a16="http://schemas.microsoft.com/office/drawing/2014/main" id="{050D8F91-EA59-1D7A-D10D-A847C4C41B4E}"/>
              </a:ext>
            </a:extLst>
          </p:cNvPr>
          <p:cNvSpPr>
            <a:spLocks noGrp="1"/>
          </p:cNvSpPr>
          <p:nvPr>
            <p:ph type="subTitle" idx="1"/>
          </p:nvPr>
        </p:nvSpPr>
        <p:spPr>
          <a:xfrm>
            <a:off x="1154955" y="4979490"/>
            <a:ext cx="8825658" cy="861420"/>
          </a:xfrm>
        </p:spPr>
        <p:txBody>
          <a:bodyPr>
            <a:normAutofit/>
          </a:bodyPr>
          <a:lstStyle/>
          <a:p>
            <a:pPr>
              <a:lnSpc>
                <a:spcPct val="90000"/>
              </a:lnSpc>
            </a:pPr>
            <a:r>
              <a:rPr lang="en-GB" sz="1100" dirty="0" err="1"/>
              <a:t>Oumar</a:t>
            </a:r>
            <a:r>
              <a:rPr lang="en-GB" sz="1100" dirty="0"/>
              <a:t> Ndiaye</a:t>
            </a:r>
          </a:p>
          <a:p>
            <a:pPr>
              <a:lnSpc>
                <a:spcPct val="90000"/>
              </a:lnSpc>
            </a:pPr>
            <a:r>
              <a:rPr lang="en-GB" sz="1100" dirty="0"/>
              <a:t>Department of Biotechnology</a:t>
            </a:r>
          </a:p>
          <a:p>
            <a:pPr>
              <a:lnSpc>
                <a:spcPct val="90000"/>
              </a:lnSpc>
            </a:pPr>
            <a:r>
              <a:rPr lang="en-GB" sz="1100" dirty="0"/>
              <a:t>University of Verona</a:t>
            </a:r>
          </a:p>
          <a:p>
            <a:pPr>
              <a:lnSpc>
                <a:spcPct val="90000"/>
              </a:lnSpc>
            </a:pPr>
            <a:endParaRPr lang="en-GB" sz="1100" dirty="0"/>
          </a:p>
        </p:txBody>
      </p:sp>
      <p:sp>
        <p:nvSpPr>
          <p:cNvPr id="9" name="Rectangle 8">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70668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B5091EF-55A4-F180-15C8-7652EA328E4F}"/>
              </a:ext>
            </a:extLst>
          </p:cNvPr>
          <p:cNvSpPr>
            <a:spLocks noGrp="1"/>
          </p:cNvSpPr>
          <p:nvPr>
            <p:ph type="title"/>
          </p:nvPr>
        </p:nvSpPr>
        <p:spPr/>
        <p:txBody>
          <a:bodyPr/>
          <a:lstStyle/>
          <a:p>
            <a:r>
              <a:rPr lang="en-GB" dirty="0"/>
              <a:t>Let’s perform some analysis</a:t>
            </a:r>
          </a:p>
        </p:txBody>
      </p:sp>
      <p:sp>
        <p:nvSpPr>
          <p:cNvPr id="3" name="Segnaposto contenuto 2">
            <a:extLst>
              <a:ext uri="{FF2B5EF4-FFF2-40B4-BE49-F238E27FC236}">
                <a16:creationId xmlns:a16="http://schemas.microsoft.com/office/drawing/2014/main" id="{BE902F25-29EB-109C-C7F5-359C78BBB818}"/>
              </a:ext>
            </a:extLst>
          </p:cNvPr>
          <p:cNvSpPr>
            <a:spLocks noGrp="1"/>
          </p:cNvSpPr>
          <p:nvPr>
            <p:ph idx="1"/>
          </p:nvPr>
        </p:nvSpPr>
        <p:spPr/>
        <p:txBody>
          <a:bodyPr/>
          <a:lstStyle/>
          <a:p>
            <a:pPr marL="457200" indent="-457200">
              <a:buFont typeface="+mj-lt"/>
              <a:buAutoNum type="arabicPeriod"/>
            </a:pPr>
            <a:r>
              <a:rPr lang="en-GB" dirty="0"/>
              <a:t>Exploratory analysis of Single-Cell RNA-</a:t>
            </a:r>
            <a:r>
              <a:rPr lang="en-GB" dirty="0" err="1"/>
              <a:t>Seq</a:t>
            </a:r>
            <a:r>
              <a:rPr lang="en-GB" dirty="0"/>
              <a:t> expression data</a:t>
            </a:r>
          </a:p>
          <a:p>
            <a:pPr marL="457200" indent="-457200">
              <a:buFont typeface="+mj-lt"/>
              <a:buAutoNum type="arabicPeriod"/>
            </a:pPr>
            <a:r>
              <a:rPr lang="en-GB" dirty="0"/>
              <a:t>Exploratory analysis of reaction consistencies matrix generated by COMPASS</a:t>
            </a:r>
          </a:p>
          <a:p>
            <a:pPr marL="457200" indent="-457200">
              <a:buFont typeface="+mj-lt"/>
              <a:buAutoNum type="arabicPeriod"/>
            </a:pPr>
            <a:r>
              <a:rPr lang="en-GB" dirty="0"/>
              <a:t>Cell clustering based on cell’s metabolic profile</a:t>
            </a:r>
          </a:p>
          <a:p>
            <a:pPr marL="457200" indent="-457200">
              <a:buFont typeface="+mj-lt"/>
              <a:buAutoNum type="arabicPeriod"/>
            </a:pPr>
            <a:r>
              <a:rPr lang="en-GB" dirty="0"/>
              <a:t>Characterize clusters</a:t>
            </a:r>
          </a:p>
          <a:p>
            <a:pPr marL="457200" indent="-457200">
              <a:buFont typeface="+mj-lt"/>
              <a:buAutoNum type="arabicPeriod"/>
            </a:pPr>
            <a:r>
              <a:rPr lang="en-GB" dirty="0"/>
              <a:t>Visualize differentially consistent reactions and metareactions between group of cells</a:t>
            </a:r>
          </a:p>
        </p:txBody>
      </p:sp>
    </p:spTree>
    <p:extLst>
      <p:ext uri="{BB962C8B-B14F-4D97-AF65-F5344CB8AC3E}">
        <p14:creationId xmlns:p14="http://schemas.microsoft.com/office/powerpoint/2010/main" val="2469081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6DCCB8-AD2A-96FA-5C4E-6F63EC5CC016}"/>
              </a:ext>
            </a:extLst>
          </p:cNvPr>
          <p:cNvSpPr>
            <a:spLocks noGrp="1"/>
          </p:cNvSpPr>
          <p:nvPr>
            <p:ph type="title"/>
          </p:nvPr>
        </p:nvSpPr>
        <p:spPr/>
        <p:txBody>
          <a:bodyPr/>
          <a:lstStyle/>
          <a:p>
            <a:r>
              <a:rPr lang="it-IT" dirty="0" err="1"/>
              <a:t>Exploratory</a:t>
            </a:r>
            <a:r>
              <a:rPr lang="it-IT" dirty="0"/>
              <a:t> </a:t>
            </a:r>
            <a:r>
              <a:rPr lang="it-IT" dirty="0" err="1"/>
              <a:t>analysis</a:t>
            </a:r>
            <a:r>
              <a:rPr lang="it-IT" dirty="0"/>
              <a:t> </a:t>
            </a:r>
            <a:br>
              <a:rPr lang="it-IT" dirty="0"/>
            </a:br>
            <a:r>
              <a:rPr lang="it-IT" sz="2000" dirty="0"/>
              <a:t>Single-Cell RNA-</a:t>
            </a:r>
            <a:r>
              <a:rPr lang="it-IT" sz="2000" dirty="0" err="1"/>
              <a:t>Seq</a:t>
            </a:r>
            <a:r>
              <a:rPr lang="it-IT" sz="2000" dirty="0"/>
              <a:t> data</a:t>
            </a:r>
            <a:endParaRPr lang="it-IT" dirty="0"/>
          </a:p>
        </p:txBody>
      </p:sp>
      <p:pic>
        <p:nvPicPr>
          <p:cNvPr id="1026" name="Picture 2"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00CB141C-A05D-5DED-8A4E-2395F705DCB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317" b="58690"/>
          <a:stretch/>
        </p:blipFill>
        <p:spPr bwMode="auto">
          <a:xfrm>
            <a:off x="646109" y="1618291"/>
            <a:ext cx="5052559" cy="4801279"/>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pic>
        <p:nvPicPr>
          <p:cNvPr id="1028" name="Picture 4"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F0073631-CC6A-458E-DF54-8932BDA9291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50081" r="50000"/>
          <a:stretch/>
        </p:blipFill>
        <p:spPr bwMode="auto">
          <a:xfrm>
            <a:off x="6493333" y="654570"/>
            <a:ext cx="5052558" cy="5765000"/>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4" name="Ovale 3">
            <a:extLst>
              <a:ext uri="{FF2B5EF4-FFF2-40B4-BE49-F238E27FC236}">
                <a16:creationId xmlns:a16="http://schemas.microsoft.com/office/drawing/2014/main" id="{3D016073-F397-E8BB-C007-915F264A0D99}"/>
              </a:ext>
            </a:extLst>
          </p:cNvPr>
          <p:cNvSpPr/>
          <p:nvPr/>
        </p:nvSpPr>
        <p:spPr>
          <a:xfrm>
            <a:off x="3071810" y="1867536"/>
            <a:ext cx="2626858" cy="2590165"/>
          </a:xfrm>
          <a:prstGeom prst="ellipse">
            <a:avLst/>
          </a:prstGeom>
          <a:noFill/>
          <a:ln w="38100">
            <a:solidFill>
              <a:srgbClr val="FCA485"/>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Ovale 4">
            <a:extLst>
              <a:ext uri="{FF2B5EF4-FFF2-40B4-BE49-F238E27FC236}">
                <a16:creationId xmlns:a16="http://schemas.microsoft.com/office/drawing/2014/main" id="{EC81A4A8-B38C-97E9-2E2E-6E639B7CBEC4}"/>
              </a:ext>
            </a:extLst>
          </p:cNvPr>
          <p:cNvSpPr/>
          <p:nvPr/>
        </p:nvSpPr>
        <p:spPr>
          <a:xfrm>
            <a:off x="803271" y="2271713"/>
            <a:ext cx="2268539" cy="3228975"/>
          </a:xfrm>
          <a:prstGeom prst="ellipse">
            <a:avLst/>
          </a:prstGeom>
          <a:noFill/>
          <a:ln w="38100">
            <a:solidFill>
              <a:srgbClr val="88CDB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Rettangolo 5">
            <a:extLst>
              <a:ext uri="{FF2B5EF4-FFF2-40B4-BE49-F238E27FC236}">
                <a16:creationId xmlns:a16="http://schemas.microsoft.com/office/drawing/2014/main" id="{3E62C0B8-CE6D-749F-16DD-024B7F1101ED}"/>
              </a:ext>
            </a:extLst>
          </p:cNvPr>
          <p:cNvSpPr/>
          <p:nvPr/>
        </p:nvSpPr>
        <p:spPr>
          <a:xfrm>
            <a:off x="2950874" y="4400213"/>
            <a:ext cx="2868730" cy="461665"/>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Many</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rgbClr val="FCA485"/>
                </a:solidFill>
                <a:effectLst>
                  <a:outerShdw blurRad="50800" dist="38100" dir="2700000" algn="tl" rotWithShape="0">
                    <a:prstClr val="black">
                      <a:alpha val="40000"/>
                    </a:prstClr>
                  </a:outerShdw>
                </a:effectLst>
              </a:rPr>
              <a:t>Onset</a:t>
            </a:r>
            <a:r>
              <a:rPr lang="it-IT" sz="2400" b="0" cap="none" spc="0" dirty="0">
                <a:ln w="0"/>
                <a:solidFill>
                  <a:srgbClr val="FCA485"/>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cells</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7" name="Rettangolo 6">
            <a:extLst>
              <a:ext uri="{FF2B5EF4-FFF2-40B4-BE49-F238E27FC236}">
                <a16:creationId xmlns:a16="http://schemas.microsoft.com/office/drawing/2014/main" id="{AEC9F5E4-F352-F791-360F-A4CC29B057D2}"/>
              </a:ext>
            </a:extLst>
          </p:cNvPr>
          <p:cNvSpPr/>
          <p:nvPr/>
        </p:nvSpPr>
        <p:spPr>
          <a:xfrm>
            <a:off x="394437" y="1756611"/>
            <a:ext cx="3128003" cy="461665"/>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Many</a:t>
            </a:r>
            <a:r>
              <a:rPr lang="it-IT" sz="2400" b="0" cap="none" spc="0" dirty="0">
                <a:ln w="0"/>
                <a:solidFill>
                  <a:srgbClr val="88CDB6"/>
                </a:solidFill>
                <a:effectLst>
                  <a:outerShdw blurRad="50800" dist="38100" dir="2700000" algn="tl" rotWithShape="0">
                    <a:prstClr val="black">
                      <a:alpha val="40000"/>
                    </a:prstClr>
                  </a:outerShdw>
                </a:effectLst>
              </a:rPr>
              <a:t> </a:t>
            </a:r>
            <a:r>
              <a:rPr lang="it-IT" sz="2400" b="0" cap="none" spc="0" dirty="0" err="1">
                <a:ln w="0"/>
                <a:solidFill>
                  <a:srgbClr val="88CDB6"/>
                </a:solidFill>
                <a:effectLst>
                  <a:outerShdw blurRad="50800" dist="38100" dir="2700000" algn="tl" rotWithShape="0">
                    <a:prstClr val="black">
                      <a:alpha val="40000"/>
                    </a:prstClr>
                  </a:outerShdw>
                </a:effectLst>
              </a:rPr>
              <a:t>Chronic</a:t>
            </a:r>
            <a:r>
              <a:rPr lang="it-IT" sz="2400" b="0" cap="none" spc="0" dirty="0">
                <a:ln w="0"/>
                <a:solidFill>
                  <a:srgbClr val="88CDB6"/>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cells</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8" name="Ovale 7">
            <a:extLst>
              <a:ext uri="{FF2B5EF4-FFF2-40B4-BE49-F238E27FC236}">
                <a16:creationId xmlns:a16="http://schemas.microsoft.com/office/drawing/2014/main" id="{26E42979-147B-C8B2-D1AD-F50568C283F8}"/>
              </a:ext>
            </a:extLst>
          </p:cNvPr>
          <p:cNvSpPr/>
          <p:nvPr/>
        </p:nvSpPr>
        <p:spPr>
          <a:xfrm>
            <a:off x="6599979" y="1228726"/>
            <a:ext cx="2268539" cy="3171487"/>
          </a:xfrm>
          <a:prstGeom prst="ellipse">
            <a:avLst/>
          </a:prstGeom>
          <a:noFill/>
          <a:ln w="38100">
            <a:solidFill>
              <a:srgbClr val="FC9C9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C9C92"/>
              </a:solidFill>
            </a:endParaRPr>
          </a:p>
        </p:txBody>
      </p:sp>
      <p:sp>
        <p:nvSpPr>
          <p:cNvPr id="9" name="Rettangolo 8">
            <a:extLst>
              <a:ext uri="{FF2B5EF4-FFF2-40B4-BE49-F238E27FC236}">
                <a16:creationId xmlns:a16="http://schemas.microsoft.com/office/drawing/2014/main" id="{190077F6-1AD2-B1B2-851D-CF22B903AE66}"/>
              </a:ext>
            </a:extLst>
          </p:cNvPr>
          <p:cNvSpPr/>
          <p:nvPr/>
        </p:nvSpPr>
        <p:spPr>
          <a:xfrm>
            <a:off x="6299883" y="4343531"/>
            <a:ext cx="2868730" cy="830997"/>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Many</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a:ln w="0"/>
                <a:solidFill>
                  <a:srgbClr val="FC9C92"/>
                </a:solidFill>
                <a:effectLst>
                  <a:outerShdw blurRad="50800" dist="38100" dir="2700000" algn="tl" rotWithShape="0">
                    <a:prstClr val="black">
                      <a:alpha val="40000"/>
                    </a:prstClr>
                  </a:outerShdw>
                </a:effectLst>
              </a:rPr>
              <a:t>T.4MEM44H62L</a:t>
            </a:r>
          </a:p>
        </p:txBody>
      </p:sp>
      <p:sp>
        <p:nvSpPr>
          <p:cNvPr id="10" name="Ovale 9">
            <a:extLst>
              <a:ext uri="{FF2B5EF4-FFF2-40B4-BE49-F238E27FC236}">
                <a16:creationId xmlns:a16="http://schemas.microsoft.com/office/drawing/2014/main" id="{60214F06-BA75-669F-D5FE-00AD3B974A79}"/>
              </a:ext>
            </a:extLst>
          </p:cNvPr>
          <p:cNvSpPr/>
          <p:nvPr/>
        </p:nvSpPr>
        <p:spPr>
          <a:xfrm>
            <a:off x="8916564" y="900114"/>
            <a:ext cx="2629325" cy="2743200"/>
          </a:xfrm>
          <a:prstGeom prst="ellipse">
            <a:avLst/>
          </a:prstGeom>
          <a:noFill/>
          <a:ln w="38100">
            <a:gradFill>
              <a:gsLst>
                <a:gs pos="0">
                  <a:schemeClr val="accent1">
                    <a:lumMod val="5000"/>
                    <a:lumOff val="95000"/>
                  </a:schemeClr>
                </a:gs>
                <a:gs pos="0">
                  <a:srgbClr val="A3DCD1"/>
                </a:gs>
                <a:gs pos="100000">
                  <a:srgbClr val="9BC0DB"/>
                </a:gs>
                <a:gs pos="100000">
                  <a:schemeClr val="accent1">
                    <a:lumMod val="30000"/>
                    <a:lumOff val="70000"/>
                  </a:schemeClr>
                </a:gs>
              </a:gsLst>
              <a:lin ang="5400000" scaled="1"/>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C9C92"/>
              </a:solidFill>
            </a:endParaRPr>
          </a:p>
        </p:txBody>
      </p:sp>
      <p:sp>
        <p:nvSpPr>
          <p:cNvPr id="11" name="Rettangolo 10">
            <a:extLst>
              <a:ext uri="{FF2B5EF4-FFF2-40B4-BE49-F238E27FC236}">
                <a16:creationId xmlns:a16="http://schemas.microsoft.com/office/drawing/2014/main" id="{658FE36A-7DFD-B0AD-A543-F3AA1B247CD8}"/>
              </a:ext>
            </a:extLst>
          </p:cNvPr>
          <p:cNvSpPr/>
          <p:nvPr/>
        </p:nvSpPr>
        <p:spPr>
          <a:xfrm>
            <a:off x="8568741" y="3617305"/>
            <a:ext cx="3324970" cy="1200329"/>
          </a:xfrm>
          <a:prstGeom prst="rect">
            <a:avLst/>
          </a:prstGeom>
          <a:noFill/>
        </p:spPr>
        <p:txBody>
          <a:bodyPr wrap="square" lIns="91440" tIns="45720" rIns="91440" bIns="45720">
            <a:spAutoFit/>
          </a:bodyPr>
          <a:lstStyle/>
          <a:p>
            <a:pPr algn="ctr"/>
            <a:r>
              <a:rPr lang="it-IT" sz="2400" dirty="0" err="1">
                <a:ln w="0"/>
                <a:solidFill>
                  <a:schemeClr val="bg1">
                    <a:lumMod val="50000"/>
                    <a:lumOff val="50000"/>
                  </a:schemeClr>
                </a:solidFill>
                <a:effectLst>
                  <a:outerShdw blurRad="50800" dist="38100" dir="2700000" algn="tl" rotWithShape="0">
                    <a:prstClr val="black">
                      <a:alpha val="40000"/>
                    </a:prstClr>
                  </a:outerShdw>
                </a:effectLst>
              </a:rPr>
              <a:t>Many</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p>
          <a:p>
            <a:pPr algn="ctr"/>
            <a:r>
              <a:rPr lang="it-IT" sz="2400" b="0" cap="none" spc="0" dirty="0">
                <a:ln w="0"/>
                <a:solidFill>
                  <a:srgbClr val="A3DCD1"/>
                </a:solidFill>
                <a:effectLst>
                  <a:outerShdw blurRad="50800" dist="38100" dir="2700000" algn="tl" rotWithShape="0">
                    <a:prstClr val="black">
                      <a:alpha val="40000"/>
                    </a:prstClr>
                  </a:outerShdw>
                </a:effectLst>
              </a:rPr>
              <a:t>T.4EFF49D </a:t>
            </a:r>
          </a:p>
          <a:p>
            <a:pPr algn="ctr"/>
            <a:r>
              <a:rPr lang="it-IT" sz="2400" b="0" cap="none" spc="0" dirty="0">
                <a:ln w="0"/>
                <a:solidFill>
                  <a:srgbClr val="9BC0DB"/>
                </a:solidFill>
                <a:effectLst>
                  <a:outerShdw blurRad="50800" dist="38100" dir="2700000" algn="tl" rotWithShape="0">
                    <a:prstClr val="black">
                      <a:alpha val="40000"/>
                    </a:prstClr>
                  </a:outerShdw>
                </a:effectLst>
              </a:rPr>
              <a:t>T.4MEM49D</a:t>
            </a:r>
          </a:p>
        </p:txBody>
      </p:sp>
      <p:sp>
        <p:nvSpPr>
          <p:cNvPr id="12" name="Ovale 11">
            <a:extLst>
              <a:ext uri="{FF2B5EF4-FFF2-40B4-BE49-F238E27FC236}">
                <a16:creationId xmlns:a16="http://schemas.microsoft.com/office/drawing/2014/main" id="{5CE04BF9-27C9-F67A-C418-86A81E1BEAEA}"/>
              </a:ext>
            </a:extLst>
          </p:cNvPr>
          <p:cNvSpPr/>
          <p:nvPr/>
        </p:nvSpPr>
        <p:spPr>
          <a:xfrm>
            <a:off x="7421507" y="1381127"/>
            <a:ext cx="936681" cy="1212635"/>
          </a:xfrm>
          <a:prstGeom prst="ellipse">
            <a:avLst/>
          </a:prstGeom>
          <a:noFill/>
          <a:ln w="38100">
            <a:solidFill>
              <a:srgbClr val="CEE4C8"/>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C9C92"/>
              </a:solidFill>
            </a:endParaRPr>
          </a:p>
        </p:txBody>
      </p:sp>
      <p:sp>
        <p:nvSpPr>
          <p:cNvPr id="13" name="Rettangolo 12">
            <a:extLst>
              <a:ext uri="{FF2B5EF4-FFF2-40B4-BE49-F238E27FC236}">
                <a16:creationId xmlns:a16="http://schemas.microsoft.com/office/drawing/2014/main" id="{DE550411-172E-02FC-E369-2074A17DFD5C}"/>
              </a:ext>
            </a:extLst>
          </p:cNvPr>
          <p:cNvSpPr/>
          <p:nvPr/>
        </p:nvSpPr>
        <p:spPr>
          <a:xfrm>
            <a:off x="6455482" y="615520"/>
            <a:ext cx="2868730" cy="830997"/>
          </a:xfrm>
          <a:prstGeom prst="rect">
            <a:avLst/>
          </a:prstGeom>
          <a:noFill/>
        </p:spPr>
        <p:txBody>
          <a:bodyPr wrap="square" lIns="91440" tIns="45720" rIns="91440" bIns="45720">
            <a:spAutoFit/>
          </a:bodyPr>
          <a:lstStyle/>
          <a:p>
            <a:pPr algn="ctr"/>
            <a:r>
              <a:rPr lang="it-IT" sz="2400" b="0" cap="none" spc="0" dirty="0" err="1">
                <a:ln w="0"/>
                <a:solidFill>
                  <a:srgbClr val="CEE4C8"/>
                </a:solidFill>
                <a:effectLst>
                  <a:outerShdw blurRad="50800" dist="38100" dir="2700000" algn="tl" rotWithShape="0">
                    <a:prstClr val="black">
                      <a:alpha val="40000"/>
                    </a:prstClr>
                  </a:outerShdw>
                </a:effectLst>
              </a:rPr>
              <a:t>Many</a:t>
            </a:r>
            <a:r>
              <a:rPr lang="it-IT" sz="2400" b="0" cap="none" spc="0" dirty="0">
                <a:ln w="0"/>
                <a:solidFill>
                  <a:srgbClr val="CEE4C8"/>
                </a:solidFill>
                <a:effectLst>
                  <a:outerShdw blurRad="50800" dist="38100" dir="2700000" algn="tl" rotWithShape="0">
                    <a:prstClr val="black">
                      <a:alpha val="40000"/>
                    </a:prstClr>
                  </a:outerShdw>
                </a:effectLst>
              </a:rPr>
              <a:t> T.CD4TESTCJ</a:t>
            </a:r>
          </a:p>
        </p:txBody>
      </p:sp>
    </p:spTree>
    <p:extLst>
      <p:ext uri="{BB962C8B-B14F-4D97-AF65-F5344CB8AC3E}">
        <p14:creationId xmlns:p14="http://schemas.microsoft.com/office/powerpoint/2010/main" val="4180905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500"/>
                                        <p:tgtEl>
                                          <p:spTgt spid="13"/>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8" grpId="0" animBg="1"/>
      <p:bldP spid="9" grpId="0"/>
      <p:bldP spid="10" grpId="0" animBg="1"/>
      <p:bldP spid="11" grpId="0"/>
      <p:bldP spid="12"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6DCCB8-AD2A-96FA-5C4E-6F63EC5CC016}"/>
              </a:ext>
            </a:extLst>
          </p:cNvPr>
          <p:cNvSpPr>
            <a:spLocks noGrp="1"/>
          </p:cNvSpPr>
          <p:nvPr>
            <p:ph type="title"/>
          </p:nvPr>
        </p:nvSpPr>
        <p:spPr/>
        <p:txBody>
          <a:bodyPr/>
          <a:lstStyle/>
          <a:p>
            <a:r>
              <a:rPr lang="it-IT" dirty="0" err="1"/>
              <a:t>Exploratory</a:t>
            </a:r>
            <a:r>
              <a:rPr lang="it-IT" dirty="0"/>
              <a:t> </a:t>
            </a:r>
            <a:r>
              <a:rPr lang="it-IT" dirty="0" err="1"/>
              <a:t>analysis</a:t>
            </a:r>
            <a:r>
              <a:rPr lang="it-IT" dirty="0"/>
              <a:t> </a:t>
            </a:r>
            <a:br>
              <a:rPr lang="it-IT" dirty="0"/>
            </a:br>
            <a:r>
              <a:rPr lang="it-IT" sz="2000" dirty="0" err="1"/>
              <a:t>Metabolic</a:t>
            </a:r>
            <a:r>
              <a:rPr lang="it-IT" sz="2000" dirty="0"/>
              <a:t> data </a:t>
            </a:r>
            <a:r>
              <a:rPr lang="it-IT" sz="2000" dirty="0" err="1"/>
              <a:t>generated</a:t>
            </a:r>
            <a:r>
              <a:rPr lang="it-IT" sz="2000" dirty="0"/>
              <a:t> by COMPASS</a:t>
            </a:r>
            <a:endParaRPr lang="it-IT" dirty="0"/>
          </a:p>
        </p:txBody>
      </p:sp>
      <p:pic>
        <p:nvPicPr>
          <p:cNvPr id="14" name="Picture 6"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2C97C0B6-B4E4-DEFC-0837-3C157F87470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365" r="741" b="57673"/>
          <a:stretch/>
        </p:blipFill>
        <p:spPr bwMode="auto">
          <a:xfrm>
            <a:off x="646111" y="1635257"/>
            <a:ext cx="5052559" cy="489861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5" name="Picture 6"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A75D63DF-807C-EFDB-5047-CC1553512E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49627" r="50106" b="452"/>
          <a:stretch/>
        </p:blipFill>
        <p:spPr bwMode="auto">
          <a:xfrm>
            <a:off x="6497998" y="761720"/>
            <a:ext cx="5047891" cy="57721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Rettangolo 15">
            <a:extLst>
              <a:ext uri="{FF2B5EF4-FFF2-40B4-BE49-F238E27FC236}">
                <a16:creationId xmlns:a16="http://schemas.microsoft.com/office/drawing/2014/main" id="{3F3E8D86-FC1B-E0B0-3001-FEAB921FD116}"/>
              </a:ext>
            </a:extLst>
          </p:cNvPr>
          <p:cNvSpPr/>
          <p:nvPr/>
        </p:nvSpPr>
        <p:spPr>
          <a:xfrm>
            <a:off x="1550699" y="3653083"/>
            <a:ext cx="2868730" cy="1569660"/>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Unclear</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separation</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between</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rgbClr val="50CBD0"/>
                </a:solidFill>
                <a:effectLst>
                  <a:outerShdw blurRad="50800" dist="38100" dir="2700000" algn="tl" rotWithShape="0">
                    <a:prstClr val="black">
                      <a:alpha val="40000"/>
                    </a:prstClr>
                  </a:outerShdw>
                </a:effectLst>
              </a:rPr>
              <a:t>Onset</a:t>
            </a:r>
            <a:r>
              <a:rPr lang="it-IT" sz="2400" b="0" cap="none" spc="0" dirty="0">
                <a:ln w="0"/>
                <a:solidFill>
                  <a:srgbClr val="FCA485"/>
                </a:solidFill>
                <a:effectLst>
                  <a:outerShdw blurRad="50800" dist="38100" dir="2700000" algn="tl" rotWithShape="0">
                    <a:prstClr val="black">
                      <a:alpha val="40000"/>
                    </a:prstClr>
                  </a:outerShdw>
                </a:effectLst>
              </a:rPr>
              <a:t> </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and</a:t>
            </a:r>
            <a:r>
              <a:rPr lang="it-IT" sz="2400" b="0" cap="none" spc="0" dirty="0">
                <a:ln w="0"/>
                <a:solidFill>
                  <a:srgbClr val="FCA485"/>
                </a:solidFill>
                <a:effectLst>
                  <a:outerShdw blurRad="50800" dist="38100" dir="2700000" algn="tl" rotWithShape="0">
                    <a:prstClr val="black">
                      <a:alpha val="40000"/>
                    </a:prstClr>
                  </a:outerShdw>
                </a:effectLst>
              </a:rPr>
              <a:t> </a:t>
            </a:r>
            <a:r>
              <a:rPr lang="it-IT" sz="2400" b="0" cap="none" spc="0" dirty="0" err="1">
                <a:ln w="0"/>
                <a:solidFill>
                  <a:srgbClr val="F9948E"/>
                </a:solidFill>
                <a:effectLst>
                  <a:outerShdw blurRad="50800" dist="38100" dir="2700000" algn="tl" rotWithShape="0">
                    <a:prstClr val="black">
                      <a:alpha val="40000"/>
                    </a:prstClr>
                  </a:outerShdw>
                </a:effectLst>
              </a:rPr>
              <a:t>Chronic</a:t>
            </a:r>
            <a:r>
              <a:rPr lang="it-IT" sz="2400" b="0" cap="none" spc="0" dirty="0">
                <a:ln w="0"/>
                <a:solidFill>
                  <a:srgbClr val="F9948E"/>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cells</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7" name="Rettangolo 16">
            <a:extLst>
              <a:ext uri="{FF2B5EF4-FFF2-40B4-BE49-F238E27FC236}">
                <a16:creationId xmlns:a16="http://schemas.microsoft.com/office/drawing/2014/main" id="{11E204DB-91CD-507D-83BF-192A9FBF99F1}"/>
              </a:ext>
            </a:extLst>
          </p:cNvPr>
          <p:cNvSpPr/>
          <p:nvPr/>
        </p:nvSpPr>
        <p:spPr>
          <a:xfrm>
            <a:off x="7380541" y="2868253"/>
            <a:ext cx="2868730" cy="1569660"/>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Unclear</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separation</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between</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cell</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types</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1074703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6DCCB8-AD2A-96FA-5C4E-6F63EC5CC016}"/>
              </a:ext>
            </a:extLst>
          </p:cNvPr>
          <p:cNvSpPr>
            <a:spLocks noGrp="1"/>
          </p:cNvSpPr>
          <p:nvPr>
            <p:ph type="title"/>
          </p:nvPr>
        </p:nvSpPr>
        <p:spPr/>
        <p:txBody>
          <a:bodyPr/>
          <a:lstStyle/>
          <a:p>
            <a:r>
              <a:rPr lang="it-IT" dirty="0" err="1"/>
              <a:t>Exploratory</a:t>
            </a:r>
            <a:r>
              <a:rPr lang="it-IT" dirty="0"/>
              <a:t> </a:t>
            </a:r>
            <a:r>
              <a:rPr lang="it-IT" dirty="0" err="1"/>
              <a:t>analysis</a:t>
            </a:r>
            <a:r>
              <a:rPr lang="it-IT" dirty="0"/>
              <a:t> </a:t>
            </a:r>
            <a:br>
              <a:rPr lang="it-IT" dirty="0"/>
            </a:br>
            <a:r>
              <a:rPr lang="it-IT" sz="2000" dirty="0" err="1"/>
              <a:t>Metabolic</a:t>
            </a:r>
            <a:r>
              <a:rPr lang="it-IT" sz="2000" dirty="0"/>
              <a:t> data </a:t>
            </a:r>
            <a:r>
              <a:rPr lang="it-IT" sz="2000" dirty="0" err="1"/>
              <a:t>generated</a:t>
            </a:r>
            <a:r>
              <a:rPr lang="it-IT" sz="2000" dirty="0"/>
              <a:t> by COMPASS</a:t>
            </a:r>
            <a:endParaRPr lang="it-IT" dirty="0"/>
          </a:p>
        </p:txBody>
      </p:sp>
      <p:pic>
        <p:nvPicPr>
          <p:cNvPr id="3" name="Picture 6"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2CF1FF8E-4DEA-07ED-E788-91587FA11EA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9656" t="50000" r="450" b="6807"/>
          <a:stretch/>
        </p:blipFill>
        <p:spPr bwMode="auto">
          <a:xfrm>
            <a:off x="646112" y="1635258"/>
            <a:ext cx="5052558" cy="49987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Rettangolo 15">
            <a:extLst>
              <a:ext uri="{FF2B5EF4-FFF2-40B4-BE49-F238E27FC236}">
                <a16:creationId xmlns:a16="http://schemas.microsoft.com/office/drawing/2014/main" id="{3F3E8D86-FC1B-E0B0-3001-FEAB921FD116}"/>
              </a:ext>
            </a:extLst>
          </p:cNvPr>
          <p:cNvSpPr/>
          <p:nvPr/>
        </p:nvSpPr>
        <p:spPr>
          <a:xfrm>
            <a:off x="1738025" y="4296020"/>
            <a:ext cx="2868730" cy="1200329"/>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Unclear</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gradient</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for </a:t>
            </a:r>
            <a:r>
              <a:rPr lang="it-IT" sz="2400" b="0" cap="none" spc="0" dirty="0" err="1">
                <a:ln w="0"/>
                <a:solidFill>
                  <a:srgbClr val="484083"/>
                </a:solidFill>
                <a:effectLst>
                  <a:outerShdw blurRad="50800" dist="38100" dir="2700000" algn="tl" rotWithShape="0">
                    <a:prstClr val="black">
                      <a:alpha val="40000"/>
                    </a:prstClr>
                  </a:outerShdw>
                </a:effectLst>
              </a:rPr>
              <a:t>metabolic</a:t>
            </a:r>
            <a:r>
              <a:rPr lang="it-IT" sz="2400" b="0" cap="none" spc="0" dirty="0">
                <a:ln w="0"/>
                <a:solidFill>
                  <a:srgbClr val="484083"/>
                </a:solidFill>
                <a:effectLst>
                  <a:outerShdw blurRad="50800" dist="38100" dir="2700000" algn="tl" rotWithShape="0">
                    <a:prstClr val="black">
                      <a:alpha val="40000"/>
                    </a:prstClr>
                  </a:outerShdw>
                </a:effectLst>
              </a:rPr>
              <a:t> </a:t>
            </a:r>
            <a:r>
              <a:rPr lang="it-IT" sz="2400" b="0" cap="none" spc="0" dirty="0">
                <a:ln w="0"/>
                <a:solidFill>
                  <a:srgbClr val="2CA18A"/>
                </a:solidFill>
                <a:effectLst>
                  <a:outerShdw blurRad="50800" dist="38100" dir="2700000" algn="tl" rotWithShape="0">
                    <a:prstClr val="black">
                      <a:alpha val="40000"/>
                    </a:prstClr>
                  </a:outerShdw>
                </a:effectLst>
              </a:rPr>
              <a:t>activity</a:t>
            </a:r>
          </a:p>
        </p:txBody>
      </p:sp>
      <p:sp>
        <p:nvSpPr>
          <p:cNvPr id="6" name="Segnaposto contenuto 2">
            <a:extLst>
              <a:ext uri="{FF2B5EF4-FFF2-40B4-BE49-F238E27FC236}">
                <a16:creationId xmlns:a16="http://schemas.microsoft.com/office/drawing/2014/main" id="{897BFABC-3110-84E0-6547-312DC003963D}"/>
              </a:ext>
            </a:extLst>
          </p:cNvPr>
          <p:cNvSpPr>
            <a:spLocks noGrp="1"/>
          </p:cNvSpPr>
          <p:nvPr>
            <p:ph idx="1"/>
          </p:nvPr>
        </p:nvSpPr>
        <p:spPr>
          <a:xfrm>
            <a:off x="6493332" y="1853248"/>
            <a:ext cx="5052557" cy="4433252"/>
          </a:xfrm>
        </p:spPr>
        <p:txBody>
          <a:bodyPr>
            <a:normAutofit/>
          </a:bodyPr>
          <a:lstStyle/>
          <a:p>
            <a:r>
              <a:rPr lang="it-IT" dirty="0"/>
              <a:t>A </a:t>
            </a:r>
            <a:r>
              <a:rPr lang="it-IT" dirty="0" err="1"/>
              <a:t>cell’s</a:t>
            </a:r>
            <a:r>
              <a:rPr lang="it-IT" dirty="0"/>
              <a:t> </a:t>
            </a:r>
            <a:r>
              <a:rPr lang="it-IT" b="1" dirty="0" err="1"/>
              <a:t>total</a:t>
            </a:r>
            <a:r>
              <a:rPr lang="it-IT" b="1" dirty="0"/>
              <a:t> </a:t>
            </a:r>
            <a:r>
              <a:rPr lang="it-IT" b="1" dirty="0" err="1"/>
              <a:t>expression</a:t>
            </a:r>
            <a:r>
              <a:rPr lang="it-IT" dirty="0"/>
              <a:t> </a:t>
            </a:r>
            <a:r>
              <a:rPr lang="it-IT" dirty="0" err="1"/>
              <a:t>is</a:t>
            </a:r>
            <a:r>
              <a:rPr lang="it-IT" dirty="0"/>
              <a:t> the </a:t>
            </a:r>
            <a:r>
              <a:rPr lang="it-IT" dirty="0" err="1"/>
              <a:t>extent</a:t>
            </a:r>
            <a:r>
              <a:rPr lang="it-IT" dirty="0"/>
              <a:t> to </a:t>
            </a:r>
            <a:r>
              <a:rPr lang="it-IT" dirty="0" err="1"/>
              <a:t>which</a:t>
            </a:r>
            <a:r>
              <a:rPr lang="it-IT" dirty="0"/>
              <a:t> </a:t>
            </a:r>
            <a:r>
              <a:rPr lang="it-IT" dirty="0" err="1"/>
              <a:t>it</a:t>
            </a:r>
            <a:r>
              <a:rPr lang="it-IT" dirty="0"/>
              <a:t> </a:t>
            </a:r>
            <a:r>
              <a:rPr lang="it-IT" dirty="0" err="1"/>
              <a:t>expresses</a:t>
            </a:r>
            <a:r>
              <a:rPr lang="it-IT" dirty="0"/>
              <a:t> </a:t>
            </a:r>
            <a:r>
              <a:rPr lang="it-IT" dirty="0" err="1"/>
              <a:t>any</a:t>
            </a:r>
            <a:r>
              <a:rPr lang="it-IT" dirty="0"/>
              <a:t> of </a:t>
            </a:r>
            <a:r>
              <a:rPr lang="it-IT" dirty="0" err="1"/>
              <a:t>its</a:t>
            </a:r>
            <a:r>
              <a:rPr lang="it-IT" dirty="0"/>
              <a:t> </a:t>
            </a:r>
            <a:r>
              <a:rPr lang="it-IT" dirty="0" err="1"/>
              <a:t>genes</a:t>
            </a:r>
            <a:endParaRPr lang="it-IT" dirty="0"/>
          </a:p>
          <a:p>
            <a:r>
              <a:rPr lang="it-IT" dirty="0" err="1"/>
              <a:t>Its</a:t>
            </a:r>
            <a:r>
              <a:rPr lang="it-IT" dirty="0"/>
              <a:t> </a:t>
            </a:r>
            <a:r>
              <a:rPr lang="it-IT" b="1" dirty="0" err="1"/>
              <a:t>metabolic</a:t>
            </a:r>
            <a:r>
              <a:rPr lang="it-IT" b="1" dirty="0"/>
              <a:t> </a:t>
            </a:r>
            <a:r>
              <a:rPr lang="it-IT" b="1" dirty="0" err="1"/>
              <a:t>expression</a:t>
            </a:r>
            <a:r>
              <a:rPr lang="it-IT" dirty="0"/>
              <a:t> </a:t>
            </a:r>
            <a:r>
              <a:rPr lang="it-IT" dirty="0" err="1"/>
              <a:t>is</a:t>
            </a:r>
            <a:r>
              <a:rPr lang="it-IT" dirty="0"/>
              <a:t> the </a:t>
            </a:r>
            <a:r>
              <a:rPr lang="it-IT" dirty="0" err="1"/>
              <a:t>extent</a:t>
            </a:r>
            <a:r>
              <a:rPr lang="it-IT" dirty="0"/>
              <a:t> to </a:t>
            </a:r>
            <a:r>
              <a:rPr lang="it-IT" dirty="0" err="1"/>
              <a:t>which</a:t>
            </a:r>
            <a:r>
              <a:rPr lang="it-IT" dirty="0"/>
              <a:t> </a:t>
            </a:r>
            <a:r>
              <a:rPr lang="it-IT" dirty="0" err="1"/>
              <a:t>it</a:t>
            </a:r>
            <a:r>
              <a:rPr lang="it-IT" dirty="0"/>
              <a:t> </a:t>
            </a:r>
            <a:r>
              <a:rPr lang="it-IT" dirty="0" err="1"/>
              <a:t>expresses</a:t>
            </a:r>
            <a:r>
              <a:rPr lang="it-IT" dirty="0"/>
              <a:t> </a:t>
            </a:r>
            <a:r>
              <a:rPr lang="it-IT" dirty="0" err="1"/>
              <a:t>its</a:t>
            </a:r>
            <a:r>
              <a:rPr lang="it-IT" dirty="0"/>
              <a:t> </a:t>
            </a:r>
            <a:r>
              <a:rPr lang="it-IT" dirty="0" err="1"/>
              <a:t>metabolic</a:t>
            </a:r>
            <a:r>
              <a:rPr lang="it-IT" dirty="0"/>
              <a:t> </a:t>
            </a:r>
            <a:r>
              <a:rPr lang="it-IT" dirty="0" err="1"/>
              <a:t>genes</a:t>
            </a:r>
            <a:endParaRPr lang="it-IT" dirty="0"/>
          </a:p>
          <a:p>
            <a:r>
              <a:rPr lang="it-IT" dirty="0" err="1"/>
              <a:t>Its</a:t>
            </a:r>
            <a:r>
              <a:rPr lang="it-IT" dirty="0"/>
              <a:t> </a:t>
            </a:r>
            <a:r>
              <a:rPr lang="it-IT" b="1" dirty="0" err="1"/>
              <a:t>metabolic</a:t>
            </a:r>
            <a:r>
              <a:rPr lang="it-IT" b="1" dirty="0"/>
              <a:t> activity</a:t>
            </a:r>
            <a:r>
              <a:rPr lang="it-IT" dirty="0"/>
              <a:t> </a:t>
            </a:r>
            <a:r>
              <a:rPr lang="it-IT" dirty="0" err="1"/>
              <a:t>is</a:t>
            </a:r>
            <a:r>
              <a:rPr lang="it-IT" dirty="0"/>
              <a:t> the ratio of </a:t>
            </a:r>
            <a:r>
              <a:rPr lang="it-IT" dirty="0" err="1"/>
              <a:t>its</a:t>
            </a:r>
            <a:r>
              <a:rPr lang="it-IT" dirty="0"/>
              <a:t> </a:t>
            </a:r>
            <a:r>
              <a:rPr lang="it-IT" dirty="0" err="1"/>
              <a:t>metabolic</a:t>
            </a:r>
            <a:r>
              <a:rPr lang="it-IT" dirty="0"/>
              <a:t> </a:t>
            </a:r>
            <a:r>
              <a:rPr lang="it-IT" dirty="0" err="1"/>
              <a:t>expression</a:t>
            </a:r>
            <a:r>
              <a:rPr lang="it-IT" dirty="0"/>
              <a:t> to </a:t>
            </a:r>
            <a:r>
              <a:rPr lang="it-IT" dirty="0" err="1"/>
              <a:t>its</a:t>
            </a:r>
            <a:r>
              <a:rPr lang="it-IT" dirty="0"/>
              <a:t> </a:t>
            </a:r>
            <a:r>
              <a:rPr lang="it-IT" dirty="0" err="1"/>
              <a:t>total</a:t>
            </a:r>
            <a:r>
              <a:rPr lang="it-IT" dirty="0"/>
              <a:t> </a:t>
            </a:r>
            <a:r>
              <a:rPr lang="it-IT" dirty="0" err="1"/>
              <a:t>expression</a:t>
            </a:r>
            <a:endParaRPr lang="it-IT" dirty="0"/>
          </a:p>
        </p:txBody>
      </p:sp>
    </p:spTree>
    <p:extLst>
      <p:ext uri="{BB962C8B-B14F-4D97-AF65-F5344CB8AC3E}">
        <p14:creationId xmlns:p14="http://schemas.microsoft.com/office/powerpoint/2010/main" val="186760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6DCCB8-AD2A-96FA-5C4E-6F63EC5CC016}"/>
              </a:ext>
            </a:extLst>
          </p:cNvPr>
          <p:cNvSpPr>
            <a:spLocks noGrp="1"/>
          </p:cNvSpPr>
          <p:nvPr>
            <p:ph type="title"/>
          </p:nvPr>
        </p:nvSpPr>
        <p:spPr/>
        <p:txBody>
          <a:bodyPr/>
          <a:lstStyle/>
          <a:p>
            <a:r>
              <a:rPr lang="en-GB" dirty="0"/>
              <a:t>Exploratory analysis </a:t>
            </a:r>
            <a:br>
              <a:rPr lang="en-GB" dirty="0"/>
            </a:br>
            <a:r>
              <a:rPr lang="en-GB" sz="2000" dirty="0"/>
              <a:t>Metabolic data generated by COMPASS</a:t>
            </a:r>
            <a:endParaRPr lang="en-GB" dirty="0"/>
          </a:p>
        </p:txBody>
      </p:sp>
      <p:pic>
        <p:nvPicPr>
          <p:cNvPr id="4" name="Picture 6"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502D324D-630A-37BE-75BF-159BE7E825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106" b="57673"/>
          <a:stretch/>
        </p:blipFill>
        <p:spPr bwMode="auto">
          <a:xfrm>
            <a:off x="833417" y="1631108"/>
            <a:ext cx="5052558" cy="48986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16" name="Rettangolo 15">
            <a:extLst>
              <a:ext uri="{FF2B5EF4-FFF2-40B4-BE49-F238E27FC236}">
                <a16:creationId xmlns:a16="http://schemas.microsoft.com/office/drawing/2014/main" id="{3F3E8D86-FC1B-E0B0-3001-FEAB921FD116}"/>
              </a:ext>
            </a:extLst>
          </p:cNvPr>
          <p:cNvSpPr/>
          <p:nvPr/>
        </p:nvSpPr>
        <p:spPr>
          <a:xfrm>
            <a:off x="2091911" y="4543088"/>
            <a:ext cx="2868730" cy="461665"/>
          </a:xfrm>
          <a:prstGeom prst="rect">
            <a:avLst/>
          </a:prstGeom>
          <a:noFill/>
        </p:spPr>
        <p:txBody>
          <a:bodyPr wrap="square" lIns="91440" tIns="45720" rIns="91440" bIns="45720">
            <a:spAutoFit/>
          </a:bodyPr>
          <a:lstStyle/>
          <a:p>
            <a:pPr algn="ctr"/>
            <a:r>
              <a:rPr lang="en-GB" sz="2400" b="0" cap="none" spc="0" dirty="0">
                <a:ln w="0"/>
                <a:solidFill>
                  <a:schemeClr val="bg1">
                    <a:lumMod val="50000"/>
                    <a:lumOff val="50000"/>
                  </a:schemeClr>
                </a:solidFill>
                <a:effectLst>
                  <a:outerShdw blurRad="50800" dist="38100" dir="2700000" algn="tl" rotWithShape="0">
                    <a:prstClr val="black">
                      <a:alpha val="40000"/>
                    </a:prstClr>
                  </a:outerShdw>
                </a:effectLst>
              </a:rPr>
              <a:t>6 clusters of cells</a:t>
            </a:r>
            <a:endParaRPr lang="en-GB" sz="2400" b="0" cap="none" spc="0" dirty="0">
              <a:ln w="0"/>
              <a:solidFill>
                <a:srgbClr val="2CA18A"/>
              </a:solidFill>
              <a:effectLst>
                <a:outerShdw blurRad="50800" dist="38100" dir="2700000" algn="tl" rotWithShape="0">
                  <a:prstClr val="black">
                    <a:alpha val="40000"/>
                  </a:prstClr>
                </a:outerShdw>
              </a:effectLst>
            </a:endParaRPr>
          </a:p>
        </p:txBody>
      </p:sp>
      <p:pic>
        <p:nvPicPr>
          <p:cNvPr id="8196" name="Picture 4" descr="Cell types distribution across stages and clusters.">
            <a:extLst>
              <a:ext uri="{FF2B5EF4-FFF2-40B4-BE49-F238E27FC236}">
                <a16:creationId xmlns:a16="http://schemas.microsoft.com/office/drawing/2014/main" id="{5E2DCC38-AB9B-9F09-76BB-FE02AE39090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54824" y="158823"/>
            <a:ext cx="4087721" cy="6540354"/>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Ovale 2">
            <a:extLst>
              <a:ext uri="{FF2B5EF4-FFF2-40B4-BE49-F238E27FC236}">
                <a16:creationId xmlns:a16="http://schemas.microsoft.com/office/drawing/2014/main" id="{EDB6C2C9-6E08-137B-2523-A7C5409459EC}"/>
              </a:ext>
            </a:extLst>
          </p:cNvPr>
          <p:cNvSpPr/>
          <p:nvPr/>
        </p:nvSpPr>
        <p:spPr>
          <a:xfrm>
            <a:off x="1166577" y="3923368"/>
            <a:ext cx="946298" cy="999632"/>
          </a:xfrm>
          <a:prstGeom prst="ellipse">
            <a:avLst/>
          </a:prstGeom>
          <a:noFill/>
          <a:ln w="38100">
            <a:solidFill>
              <a:srgbClr val="FCA485"/>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 name="Ovale 4">
            <a:extLst>
              <a:ext uri="{FF2B5EF4-FFF2-40B4-BE49-F238E27FC236}">
                <a16:creationId xmlns:a16="http://schemas.microsoft.com/office/drawing/2014/main" id="{129FF6CC-CB7E-A591-3130-28825FCF936E}"/>
              </a:ext>
            </a:extLst>
          </p:cNvPr>
          <p:cNvSpPr/>
          <p:nvPr/>
        </p:nvSpPr>
        <p:spPr>
          <a:xfrm>
            <a:off x="2078575" y="1921490"/>
            <a:ext cx="946298" cy="999633"/>
          </a:xfrm>
          <a:prstGeom prst="ellipse">
            <a:avLst/>
          </a:prstGeom>
          <a:noFill/>
          <a:ln w="38100">
            <a:solidFill>
              <a:srgbClr val="EDA5D2"/>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Ovale 5">
            <a:extLst>
              <a:ext uri="{FF2B5EF4-FFF2-40B4-BE49-F238E27FC236}">
                <a16:creationId xmlns:a16="http://schemas.microsoft.com/office/drawing/2014/main" id="{818CF42E-2449-0C32-6665-226E03B87778}"/>
              </a:ext>
            </a:extLst>
          </p:cNvPr>
          <p:cNvSpPr/>
          <p:nvPr/>
        </p:nvSpPr>
        <p:spPr>
          <a:xfrm>
            <a:off x="3444316" y="3079457"/>
            <a:ext cx="1212303" cy="1400530"/>
          </a:xfrm>
          <a:prstGeom prst="ellipse">
            <a:avLst/>
          </a:prstGeom>
          <a:noFill/>
          <a:ln w="38100">
            <a:solidFill>
              <a:srgbClr val="88CDB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Ovale 6">
            <a:extLst>
              <a:ext uri="{FF2B5EF4-FFF2-40B4-BE49-F238E27FC236}">
                <a16:creationId xmlns:a16="http://schemas.microsoft.com/office/drawing/2014/main" id="{AB2A8A81-6B09-41EA-4602-B679D5A75B0A}"/>
              </a:ext>
            </a:extLst>
          </p:cNvPr>
          <p:cNvSpPr/>
          <p:nvPr/>
        </p:nvSpPr>
        <p:spPr>
          <a:xfrm>
            <a:off x="5165335" y="1947484"/>
            <a:ext cx="557660" cy="615524"/>
          </a:xfrm>
          <a:prstGeom prst="ellipse">
            <a:avLst/>
          </a:prstGeom>
          <a:noFill/>
          <a:ln w="38100">
            <a:solidFill>
              <a:srgbClr val="FFDC3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5" name="Rettangolo 54">
            <a:extLst>
              <a:ext uri="{FF2B5EF4-FFF2-40B4-BE49-F238E27FC236}">
                <a16:creationId xmlns:a16="http://schemas.microsoft.com/office/drawing/2014/main" id="{6CFF5658-E4E6-ABA8-D35F-68BDA94EC5A2}"/>
              </a:ext>
            </a:extLst>
          </p:cNvPr>
          <p:cNvSpPr/>
          <p:nvPr/>
        </p:nvSpPr>
        <p:spPr>
          <a:xfrm>
            <a:off x="514038" y="3272769"/>
            <a:ext cx="2977731" cy="461665"/>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most</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populated</a:t>
            </a:r>
            <a:endParaRPr lang="it-IT" sz="2400" b="0" cap="none" spc="0" dirty="0">
              <a:ln w="0"/>
              <a:solidFill>
                <a:srgbClr val="2CA18A"/>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123164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5"/>
                                        </p:tgtEl>
                                        <p:attrNameLst>
                                          <p:attrName>style.visibility</p:attrName>
                                        </p:attrNameLst>
                                      </p:cBhvr>
                                      <p:to>
                                        <p:strVal val="visible"/>
                                      </p:to>
                                    </p:set>
                                    <p:animEffect transition="in" filter="fade">
                                      <p:cBhvr>
                                        <p:cTn id="12" dur="500"/>
                                        <p:tgtEl>
                                          <p:spTgt spid="5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8196"/>
                                        </p:tgtEl>
                                        <p:attrNameLst>
                                          <p:attrName>style.visibility</p:attrName>
                                        </p:attrNameLst>
                                      </p:cBhvr>
                                      <p:to>
                                        <p:strVal val="visible"/>
                                      </p:to>
                                    </p:set>
                                    <p:animEffect transition="in" filter="fade">
                                      <p:cBhvr>
                                        <p:cTn id="29" dur="500"/>
                                        <p:tgtEl>
                                          <p:spTgt spid="8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 grpId="0" animBg="1"/>
      <p:bldP spid="5" grpId="0" animBg="1"/>
      <p:bldP spid="6" grpId="0" animBg="1"/>
      <p:bldP spid="7" grpId="0" animBg="1"/>
      <p:bldP spid="5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A6DCCB8-AD2A-96FA-5C4E-6F63EC5CC016}"/>
              </a:ext>
            </a:extLst>
          </p:cNvPr>
          <p:cNvSpPr>
            <a:spLocks noGrp="1"/>
          </p:cNvSpPr>
          <p:nvPr>
            <p:ph type="title"/>
          </p:nvPr>
        </p:nvSpPr>
        <p:spPr/>
        <p:txBody>
          <a:bodyPr/>
          <a:lstStyle/>
          <a:p>
            <a:r>
              <a:rPr lang="it-IT" dirty="0" err="1"/>
              <a:t>Exploratory</a:t>
            </a:r>
            <a:r>
              <a:rPr lang="it-IT" dirty="0"/>
              <a:t> </a:t>
            </a:r>
            <a:r>
              <a:rPr lang="it-IT" dirty="0" err="1"/>
              <a:t>analysis</a:t>
            </a:r>
            <a:r>
              <a:rPr lang="it-IT" dirty="0"/>
              <a:t> </a:t>
            </a:r>
            <a:br>
              <a:rPr lang="it-IT" dirty="0"/>
            </a:br>
            <a:r>
              <a:rPr lang="it-IT" sz="2000" dirty="0" err="1"/>
              <a:t>Metabolic</a:t>
            </a:r>
            <a:r>
              <a:rPr lang="it-IT" sz="2000" dirty="0"/>
              <a:t> data </a:t>
            </a:r>
            <a:r>
              <a:rPr lang="it-IT" sz="2000" dirty="0" err="1"/>
              <a:t>generated</a:t>
            </a:r>
            <a:r>
              <a:rPr lang="it-IT" sz="2000" dirty="0"/>
              <a:t> by COMPASS on gene </a:t>
            </a:r>
            <a:r>
              <a:rPr lang="it-IT" sz="2000" dirty="0" err="1"/>
              <a:t>expression</a:t>
            </a:r>
            <a:r>
              <a:rPr lang="it-IT" sz="2000" dirty="0"/>
              <a:t> data</a:t>
            </a:r>
            <a:endParaRPr lang="it-IT" dirty="0"/>
          </a:p>
        </p:txBody>
      </p:sp>
      <p:pic>
        <p:nvPicPr>
          <p:cNvPr id="8" name="Picture 2" descr="Each dot represents a single cell coloured by cluster membership computed from the reaction consistencies (a), stage (b), cell type (c), and metabolic activity (d). The UMAPs are based on the gene expression values.">
            <a:extLst>
              <a:ext uri="{FF2B5EF4-FFF2-40B4-BE49-F238E27FC236}">
                <a16:creationId xmlns:a16="http://schemas.microsoft.com/office/drawing/2014/main" id="{9169227F-9C5B-D431-06D7-E7A6F4E1D0D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 r="49836" b="58361"/>
          <a:stretch/>
        </p:blipFill>
        <p:spPr bwMode="auto">
          <a:xfrm>
            <a:off x="646111" y="1634318"/>
            <a:ext cx="5029200" cy="477096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6" name="Rettangolo 15">
            <a:extLst>
              <a:ext uri="{FF2B5EF4-FFF2-40B4-BE49-F238E27FC236}">
                <a16:creationId xmlns:a16="http://schemas.microsoft.com/office/drawing/2014/main" id="{3F3E8D86-FC1B-E0B0-3001-FEAB921FD116}"/>
              </a:ext>
            </a:extLst>
          </p:cNvPr>
          <p:cNvSpPr/>
          <p:nvPr/>
        </p:nvSpPr>
        <p:spPr>
          <a:xfrm>
            <a:off x="2634835" y="4589254"/>
            <a:ext cx="2868730" cy="830997"/>
          </a:xfrm>
          <a:prstGeom prst="rect">
            <a:avLst/>
          </a:prstGeom>
          <a:noFill/>
        </p:spPr>
        <p:txBody>
          <a:bodyPr wrap="square" lIns="91440" tIns="45720" rIns="91440" bIns="45720">
            <a:spAutoFit/>
          </a:bodyPr>
          <a:lstStyle/>
          <a:p>
            <a:pPr algn="ct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Unclear</a:t>
            </a:r>
            <a:r>
              <a:rPr lang="it-IT" sz="2400" b="0" cap="none" spc="0" dirty="0">
                <a:ln w="0"/>
                <a:solidFill>
                  <a:schemeClr val="bg1">
                    <a:lumMod val="50000"/>
                    <a:lumOff val="50000"/>
                  </a:schemeClr>
                </a:solidFill>
                <a:effectLst>
                  <a:outerShdw blurRad="50800" dist="38100" dir="2700000" algn="tl" rotWithShape="0">
                    <a:prstClr val="black">
                      <a:alpha val="40000"/>
                    </a:prstClr>
                  </a:outerShdw>
                </a:effectLst>
              </a:rPr>
              <a:t> cluster </a:t>
            </a:r>
            <a:r>
              <a:rPr lang="it-IT" sz="2400" b="0" cap="none" spc="0" dirty="0" err="1">
                <a:ln w="0"/>
                <a:solidFill>
                  <a:schemeClr val="bg1">
                    <a:lumMod val="50000"/>
                    <a:lumOff val="50000"/>
                  </a:schemeClr>
                </a:solidFill>
                <a:effectLst>
                  <a:outerShdw blurRad="50800" dist="38100" dir="2700000" algn="tl" rotWithShape="0">
                    <a:prstClr val="black">
                      <a:alpha val="40000"/>
                    </a:prstClr>
                  </a:outerShdw>
                </a:effectLst>
              </a:rPr>
              <a:t>separation</a:t>
            </a:r>
            <a:endParaRPr lang="it-IT" sz="2400" b="0" cap="none" spc="0" dirty="0">
              <a:ln w="0"/>
              <a:solidFill>
                <a:srgbClr val="2CA18A"/>
              </a:solidFill>
              <a:effectLst>
                <a:outerShdw blurRad="50800" dist="38100" dir="2700000" algn="tl" rotWithShape="0">
                  <a:prstClr val="black">
                    <a:alpha val="40000"/>
                  </a:prstClr>
                </a:outerShdw>
              </a:effectLst>
            </a:endParaRPr>
          </a:p>
        </p:txBody>
      </p:sp>
      <p:sp>
        <p:nvSpPr>
          <p:cNvPr id="9" name="Segnaposto contenuto 2">
            <a:extLst>
              <a:ext uri="{FF2B5EF4-FFF2-40B4-BE49-F238E27FC236}">
                <a16:creationId xmlns:a16="http://schemas.microsoft.com/office/drawing/2014/main" id="{2044FDE7-35A6-123D-2E56-F80650918100}"/>
              </a:ext>
            </a:extLst>
          </p:cNvPr>
          <p:cNvSpPr>
            <a:spLocks noGrp="1"/>
          </p:cNvSpPr>
          <p:nvPr>
            <p:ph idx="1"/>
          </p:nvPr>
        </p:nvSpPr>
        <p:spPr>
          <a:xfrm>
            <a:off x="6096000" y="2046061"/>
            <a:ext cx="5605463" cy="3947477"/>
          </a:xfrm>
        </p:spPr>
        <p:txBody>
          <a:bodyPr>
            <a:normAutofit/>
          </a:bodyPr>
          <a:lstStyle/>
          <a:p>
            <a:r>
              <a:rPr lang="it-IT" dirty="0" err="1"/>
              <a:t>What</a:t>
            </a:r>
            <a:r>
              <a:rPr lang="it-IT" dirty="0"/>
              <a:t> </a:t>
            </a:r>
            <a:r>
              <a:rPr lang="it-IT" dirty="0" err="1"/>
              <a:t>if</a:t>
            </a:r>
            <a:r>
              <a:rPr lang="it-IT" dirty="0"/>
              <a:t> </a:t>
            </a:r>
            <a:r>
              <a:rPr lang="it-IT" dirty="0" err="1"/>
              <a:t>we</a:t>
            </a:r>
            <a:r>
              <a:rPr lang="it-IT" dirty="0"/>
              <a:t> color the gene </a:t>
            </a:r>
            <a:r>
              <a:rPr lang="it-IT" dirty="0" err="1"/>
              <a:t>expression</a:t>
            </a:r>
            <a:r>
              <a:rPr lang="it-IT" dirty="0"/>
              <a:t> UMAP with the new clusters?</a:t>
            </a:r>
          </a:p>
          <a:p>
            <a:r>
              <a:rPr lang="it-IT" dirty="0" err="1"/>
              <a:t>We</a:t>
            </a:r>
            <a:r>
              <a:rPr lang="it-IT" dirty="0"/>
              <a:t> </a:t>
            </a:r>
            <a:r>
              <a:rPr lang="it-IT" dirty="0" err="1"/>
              <a:t>don’t</a:t>
            </a:r>
            <a:r>
              <a:rPr lang="it-IT" dirty="0"/>
              <a:t> </a:t>
            </a:r>
            <a:r>
              <a:rPr lang="it-IT" dirty="0" err="1"/>
              <a:t>observe</a:t>
            </a:r>
            <a:r>
              <a:rPr lang="it-IT" dirty="0"/>
              <a:t> patterns</a:t>
            </a:r>
          </a:p>
          <a:p>
            <a:pPr marL="0" indent="0">
              <a:buNone/>
            </a:pPr>
            <a:endParaRPr lang="it-IT" dirty="0"/>
          </a:p>
          <a:p>
            <a:pPr marL="0" indent="0">
              <a:buNone/>
            </a:pPr>
            <a:r>
              <a:rPr lang="it-IT" dirty="0" err="1"/>
              <a:t>Possible</a:t>
            </a:r>
            <a:r>
              <a:rPr lang="it-IT" dirty="0"/>
              <a:t> </a:t>
            </a:r>
            <a:r>
              <a:rPr lang="it-IT" dirty="0" err="1"/>
              <a:t>intepretations</a:t>
            </a:r>
            <a:r>
              <a:rPr lang="it-IT" dirty="0"/>
              <a:t>:</a:t>
            </a:r>
          </a:p>
          <a:p>
            <a:r>
              <a:rPr lang="it-IT" dirty="0"/>
              <a:t>The gene </a:t>
            </a:r>
            <a:r>
              <a:rPr lang="it-IT" dirty="0" err="1"/>
              <a:t>expression</a:t>
            </a:r>
            <a:r>
              <a:rPr lang="it-IT" dirty="0"/>
              <a:t> alone </a:t>
            </a:r>
            <a:r>
              <a:rPr lang="it-IT" dirty="0" err="1"/>
              <a:t>is</a:t>
            </a:r>
            <a:r>
              <a:rPr lang="it-IT" dirty="0"/>
              <a:t> </a:t>
            </a:r>
            <a:r>
              <a:rPr lang="it-IT" dirty="0" err="1"/>
              <a:t>not</a:t>
            </a:r>
            <a:r>
              <a:rPr lang="it-IT" dirty="0"/>
              <a:t> a good proxy (tool) to </a:t>
            </a:r>
            <a:r>
              <a:rPr lang="it-IT" dirty="0" err="1"/>
              <a:t>describe</a:t>
            </a:r>
            <a:r>
              <a:rPr lang="it-IT" dirty="0"/>
              <a:t> </a:t>
            </a:r>
            <a:r>
              <a:rPr lang="it-IT" dirty="0" err="1"/>
              <a:t>cell</a:t>
            </a:r>
            <a:r>
              <a:rPr lang="it-IT" dirty="0"/>
              <a:t> activities</a:t>
            </a:r>
          </a:p>
          <a:p>
            <a:r>
              <a:rPr lang="it-IT" dirty="0"/>
              <a:t>Clusters are </a:t>
            </a:r>
            <a:r>
              <a:rPr lang="it-IT" dirty="0" err="1"/>
              <a:t>based</a:t>
            </a:r>
            <a:r>
              <a:rPr lang="it-IT" dirty="0"/>
              <a:t> </a:t>
            </a:r>
            <a:r>
              <a:rPr lang="it-IT" dirty="0" err="1"/>
              <a:t>only</a:t>
            </a:r>
            <a:r>
              <a:rPr lang="it-IT" dirty="0"/>
              <a:t> on </a:t>
            </a:r>
            <a:r>
              <a:rPr lang="it-IT" dirty="0" err="1"/>
              <a:t>metabolic</a:t>
            </a:r>
            <a:r>
              <a:rPr lang="it-IT" dirty="0"/>
              <a:t> </a:t>
            </a:r>
            <a:r>
              <a:rPr lang="it-IT" dirty="0" err="1"/>
              <a:t>genes</a:t>
            </a:r>
            <a:r>
              <a:rPr lang="it-IT" dirty="0"/>
              <a:t> </a:t>
            </a:r>
            <a:r>
              <a:rPr lang="it-IT" dirty="0" err="1"/>
              <a:t>which</a:t>
            </a:r>
            <a:r>
              <a:rPr lang="it-IT" dirty="0"/>
              <a:t> </a:t>
            </a:r>
            <a:r>
              <a:rPr lang="it-IT" dirty="0" err="1"/>
              <a:t>represent</a:t>
            </a:r>
            <a:r>
              <a:rPr lang="it-IT" dirty="0"/>
              <a:t> </a:t>
            </a:r>
            <a:r>
              <a:rPr lang="it-IT" dirty="0" err="1"/>
              <a:t>only</a:t>
            </a:r>
            <a:r>
              <a:rPr lang="it-IT" dirty="0"/>
              <a:t> a small </a:t>
            </a:r>
            <a:r>
              <a:rPr lang="it-IT" dirty="0" err="1"/>
              <a:t>amount</a:t>
            </a:r>
            <a:r>
              <a:rPr lang="it-IT" dirty="0"/>
              <a:t> of the </a:t>
            </a:r>
            <a:r>
              <a:rPr lang="it-IT" dirty="0" err="1"/>
              <a:t>total</a:t>
            </a:r>
            <a:r>
              <a:rPr lang="it-IT" dirty="0"/>
              <a:t> gene </a:t>
            </a:r>
            <a:r>
              <a:rPr lang="it-IT" dirty="0" err="1"/>
              <a:t>expression</a:t>
            </a:r>
            <a:endParaRPr lang="it-IT" dirty="0"/>
          </a:p>
        </p:txBody>
      </p:sp>
    </p:spTree>
    <p:extLst>
      <p:ext uri="{BB962C8B-B14F-4D97-AF65-F5344CB8AC3E}">
        <p14:creationId xmlns:p14="http://schemas.microsoft.com/office/powerpoint/2010/main" val="1681743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p:txBody>
          <a:bodyPr/>
          <a:lstStyle/>
          <a:p>
            <a:r>
              <a:rPr lang="en-GB" dirty="0"/>
              <a:t>Characterise clusters</a:t>
            </a:r>
            <a:br>
              <a:rPr lang="en-GB" dirty="0"/>
            </a:br>
            <a:r>
              <a:rPr lang="en-GB" sz="2000" dirty="0"/>
              <a:t>Why?</a:t>
            </a:r>
            <a:endParaRPr lang="en-GB" dirty="0"/>
          </a:p>
        </p:txBody>
      </p:sp>
      <p:graphicFrame>
        <p:nvGraphicFramePr>
          <p:cNvPr id="7" name="Segnaposto contenuto 6">
            <a:extLst>
              <a:ext uri="{FF2B5EF4-FFF2-40B4-BE49-F238E27FC236}">
                <a16:creationId xmlns:a16="http://schemas.microsoft.com/office/drawing/2014/main" id="{63B29792-9509-D83E-F746-DA8A19316F16}"/>
              </a:ext>
            </a:extLst>
          </p:cNvPr>
          <p:cNvGraphicFramePr>
            <a:graphicFrameLocks noGrp="1"/>
          </p:cNvGraphicFramePr>
          <p:nvPr>
            <p:ph idx="1"/>
            <p:extLst>
              <p:ext uri="{D42A27DB-BD31-4B8C-83A1-F6EECF244321}">
                <p14:modId xmlns:p14="http://schemas.microsoft.com/office/powerpoint/2010/main" val="441728659"/>
              </p:ext>
            </p:extLst>
          </p:nvPr>
        </p:nvGraphicFramePr>
        <p:xfrm>
          <a:off x="1103312" y="2052918"/>
          <a:ext cx="9926638" cy="41954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357574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7AFD9A91-CF80-774B-891A-00C6A93B2576}"/>
                                            </p:graphicEl>
                                          </p:spTgt>
                                        </p:tgtEl>
                                        <p:attrNameLst>
                                          <p:attrName>style.visibility</p:attrName>
                                        </p:attrNameLst>
                                      </p:cBhvr>
                                      <p:to>
                                        <p:strVal val="visible"/>
                                      </p:to>
                                    </p:set>
                                    <p:animEffect transition="in" filter="fade">
                                      <p:cBhvr>
                                        <p:cTn id="7" dur="500"/>
                                        <p:tgtEl>
                                          <p:spTgt spid="7">
                                            <p:graphicEl>
                                              <a:dgm id="{7AFD9A91-CF80-774B-891A-00C6A93B257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graphicEl>
                                              <a:dgm id="{CD50087A-4706-AE41-BFBE-C3A55A05B93B}"/>
                                            </p:graphicEl>
                                          </p:spTgt>
                                        </p:tgtEl>
                                        <p:attrNameLst>
                                          <p:attrName>style.visibility</p:attrName>
                                        </p:attrNameLst>
                                      </p:cBhvr>
                                      <p:to>
                                        <p:strVal val="visible"/>
                                      </p:to>
                                    </p:set>
                                    <p:animEffect transition="in" filter="fade">
                                      <p:cBhvr>
                                        <p:cTn id="12" dur="500"/>
                                        <p:tgtEl>
                                          <p:spTgt spid="7">
                                            <p:graphicEl>
                                              <a:dgm id="{CD50087A-4706-AE41-BFBE-C3A55A05B93B}"/>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
                                            <p:graphicEl>
                                              <a:dgm id="{7C5C21EE-4CB6-7D4D-910E-7C3FD9BBE705}"/>
                                            </p:graphicEl>
                                          </p:spTgt>
                                        </p:tgtEl>
                                        <p:attrNameLst>
                                          <p:attrName>style.visibility</p:attrName>
                                        </p:attrNameLst>
                                      </p:cBhvr>
                                      <p:to>
                                        <p:strVal val="visible"/>
                                      </p:to>
                                    </p:set>
                                    <p:animEffect transition="in" filter="fade">
                                      <p:cBhvr>
                                        <p:cTn id="15" dur="500"/>
                                        <p:tgtEl>
                                          <p:spTgt spid="7">
                                            <p:graphicEl>
                                              <a:dgm id="{7C5C21EE-4CB6-7D4D-910E-7C3FD9BBE705}"/>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
                                            <p:graphicEl>
                                              <a:dgm id="{CE24DBA9-AAA6-C647-A3E9-AC27C9BA9544}"/>
                                            </p:graphicEl>
                                          </p:spTgt>
                                        </p:tgtEl>
                                        <p:attrNameLst>
                                          <p:attrName>style.visibility</p:attrName>
                                        </p:attrNameLst>
                                      </p:cBhvr>
                                      <p:to>
                                        <p:strVal val="visible"/>
                                      </p:to>
                                    </p:set>
                                    <p:animEffect transition="in" filter="fade">
                                      <p:cBhvr>
                                        <p:cTn id="20" dur="500"/>
                                        <p:tgtEl>
                                          <p:spTgt spid="7">
                                            <p:graphicEl>
                                              <a:dgm id="{CE24DBA9-AAA6-C647-A3E9-AC27C9BA9544}"/>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
                                            <p:graphicEl>
                                              <a:dgm id="{6948BDE7-D32F-CC40-B88A-BF05F81C48AC}"/>
                                            </p:graphicEl>
                                          </p:spTgt>
                                        </p:tgtEl>
                                        <p:attrNameLst>
                                          <p:attrName>style.visibility</p:attrName>
                                        </p:attrNameLst>
                                      </p:cBhvr>
                                      <p:to>
                                        <p:strVal val="visible"/>
                                      </p:to>
                                    </p:set>
                                    <p:animEffect transition="in" filter="fade">
                                      <p:cBhvr>
                                        <p:cTn id="23" dur="500"/>
                                        <p:tgtEl>
                                          <p:spTgt spid="7">
                                            <p:graphicEl>
                                              <a:dgm id="{6948BDE7-D32F-CC40-B88A-BF05F81C48AC}"/>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p:txBody>
          <a:bodyPr/>
          <a:lstStyle/>
          <a:p>
            <a:r>
              <a:rPr lang="it-IT" dirty="0" err="1"/>
              <a:t>Characterise</a:t>
            </a:r>
            <a:r>
              <a:rPr lang="it-IT" dirty="0"/>
              <a:t> clusters</a:t>
            </a:r>
            <a:br>
              <a:rPr lang="it-IT" dirty="0"/>
            </a:br>
            <a:r>
              <a:rPr lang="it-IT" sz="2000" dirty="0"/>
              <a:t>How?</a:t>
            </a:r>
            <a:endParaRPr lang="it-IT" dirty="0"/>
          </a:p>
        </p:txBody>
      </p:sp>
      <p:graphicFrame>
        <p:nvGraphicFramePr>
          <p:cNvPr id="7" name="Segnaposto contenuto 6">
            <a:extLst>
              <a:ext uri="{FF2B5EF4-FFF2-40B4-BE49-F238E27FC236}">
                <a16:creationId xmlns:a16="http://schemas.microsoft.com/office/drawing/2014/main" id="{63B29792-9509-D83E-F746-DA8A19316F16}"/>
              </a:ext>
            </a:extLst>
          </p:cNvPr>
          <p:cNvGraphicFramePr>
            <a:graphicFrameLocks noGrp="1"/>
          </p:cNvGraphicFramePr>
          <p:nvPr>
            <p:ph idx="1"/>
            <p:extLst>
              <p:ext uri="{D42A27DB-BD31-4B8C-83A1-F6EECF244321}">
                <p14:modId xmlns:p14="http://schemas.microsoft.com/office/powerpoint/2010/main" val="40900286"/>
              </p:ext>
            </p:extLst>
          </p:nvPr>
        </p:nvGraphicFramePr>
        <p:xfrm>
          <a:off x="646110" y="1853248"/>
          <a:ext cx="10899779" cy="455203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75776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graphicEl>
                                              <a:dgm id="{2CDFE190-0B03-844B-83B9-ABA2A8E8DC00}"/>
                                            </p:graphicEl>
                                          </p:spTgt>
                                        </p:tgtEl>
                                        <p:attrNameLst>
                                          <p:attrName>style.visibility</p:attrName>
                                        </p:attrNameLst>
                                      </p:cBhvr>
                                      <p:to>
                                        <p:strVal val="visible"/>
                                      </p:to>
                                    </p:set>
                                    <p:animEffect transition="in" filter="fade">
                                      <p:cBhvr>
                                        <p:cTn id="7" dur="500"/>
                                        <p:tgtEl>
                                          <p:spTgt spid="7">
                                            <p:graphicEl>
                                              <a:dgm id="{2CDFE190-0B03-844B-83B9-ABA2A8E8DC00}"/>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graphicEl>
                                              <a:dgm id="{58EA89EB-2B7F-9743-87AE-0FEB2862D76C}"/>
                                            </p:graphicEl>
                                          </p:spTgt>
                                        </p:tgtEl>
                                        <p:attrNameLst>
                                          <p:attrName>style.visibility</p:attrName>
                                        </p:attrNameLst>
                                      </p:cBhvr>
                                      <p:to>
                                        <p:strVal val="visible"/>
                                      </p:to>
                                    </p:set>
                                    <p:animEffect transition="in" filter="fade">
                                      <p:cBhvr>
                                        <p:cTn id="10" dur="500"/>
                                        <p:tgtEl>
                                          <p:spTgt spid="7">
                                            <p:graphicEl>
                                              <a:dgm id="{58EA89EB-2B7F-9743-87AE-0FEB2862D76C}"/>
                                            </p:graphic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graphicEl>
                                              <a:dgm id="{33015761-10A0-3740-9A15-AFD6723EABF5}"/>
                                            </p:graphicEl>
                                          </p:spTgt>
                                        </p:tgtEl>
                                        <p:attrNameLst>
                                          <p:attrName>style.visibility</p:attrName>
                                        </p:attrNameLst>
                                      </p:cBhvr>
                                      <p:to>
                                        <p:strVal val="visible"/>
                                      </p:to>
                                    </p:set>
                                    <p:animEffect transition="in" filter="fade">
                                      <p:cBhvr>
                                        <p:cTn id="15" dur="500"/>
                                        <p:tgtEl>
                                          <p:spTgt spid="7">
                                            <p:graphicEl>
                                              <a:dgm id="{33015761-10A0-3740-9A15-AFD6723EABF5}"/>
                                            </p:graphic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graphicEl>
                                              <a:dgm id="{96C84641-4690-8C46-8BE9-EF2AC04FBB42}"/>
                                            </p:graphicEl>
                                          </p:spTgt>
                                        </p:tgtEl>
                                        <p:attrNameLst>
                                          <p:attrName>style.visibility</p:attrName>
                                        </p:attrNameLst>
                                      </p:cBhvr>
                                      <p:to>
                                        <p:strVal val="visible"/>
                                      </p:to>
                                    </p:set>
                                    <p:animEffect transition="in" filter="fade">
                                      <p:cBhvr>
                                        <p:cTn id="18" dur="500"/>
                                        <p:tgtEl>
                                          <p:spTgt spid="7">
                                            <p:graphicEl>
                                              <a:dgm id="{96C84641-4690-8C46-8BE9-EF2AC04FBB42}"/>
                                            </p:graphic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7">
                                            <p:graphicEl>
                                              <a:dgm id="{BB43FF7B-6697-E74C-B117-CA4E0FE30051}"/>
                                            </p:graphicEl>
                                          </p:spTgt>
                                        </p:tgtEl>
                                        <p:attrNameLst>
                                          <p:attrName>style.visibility</p:attrName>
                                        </p:attrNameLst>
                                      </p:cBhvr>
                                      <p:to>
                                        <p:strVal val="visible"/>
                                      </p:to>
                                    </p:set>
                                    <p:animEffect transition="in" filter="fade">
                                      <p:cBhvr>
                                        <p:cTn id="23" dur="500"/>
                                        <p:tgtEl>
                                          <p:spTgt spid="7">
                                            <p:graphicEl>
                                              <a:dgm id="{BB43FF7B-6697-E74C-B117-CA4E0FE30051}"/>
                                            </p:graphic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
                                            <p:graphicEl>
                                              <a:dgm id="{2F89A2EA-51A8-F547-BED1-1109FF11E908}"/>
                                            </p:graphicEl>
                                          </p:spTgt>
                                        </p:tgtEl>
                                        <p:attrNameLst>
                                          <p:attrName>style.visibility</p:attrName>
                                        </p:attrNameLst>
                                      </p:cBhvr>
                                      <p:to>
                                        <p:strVal val="visible"/>
                                      </p:to>
                                    </p:set>
                                    <p:animEffect transition="in" filter="fade">
                                      <p:cBhvr>
                                        <p:cTn id="26" dur="500"/>
                                        <p:tgtEl>
                                          <p:spTgt spid="7">
                                            <p:graphicEl>
                                              <a:dgm id="{2F89A2EA-51A8-F547-BED1-1109FF11E908}"/>
                                            </p:graphic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
                                            <p:graphicEl>
                                              <a:dgm id="{4D2B6B15-77CB-414C-A81E-F9722E1AE9A2}"/>
                                            </p:graphicEl>
                                          </p:spTgt>
                                        </p:tgtEl>
                                        <p:attrNameLst>
                                          <p:attrName>style.visibility</p:attrName>
                                        </p:attrNameLst>
                                      </p:cBhvr>
                                      <p:to>
                                        <p:strVal val="visible"/>
                                      </p:to>
                                    </p:set>
                                    <p:animEffect transition="in" filter="fade">
                                      <p:cBhvr>
                                        <p:cTn id="31" dur="500"/>
                                        <p:tgtEl>
                                          <p:spTgt spid="7">
                                            <p:graphicEl>
                                              <a:dgm id="{4D2B6B15-77CB-414C-A81E-F9722E1AE9A2}"/>
                                            </p:graphic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7">
                                            <p:graphicEl>
                                              <a:dgm id="{053A0CC8-AC47-2042-A9A2-37EB35BDA956}"/>
                                            </p:graphicEl>
                                          </p:spTgt>
                                        </p:tgtEl>
                                        <p:attrNameLst>
                                          <p:attrName>style.visibility</p:attrName>
                                        </p:attrNameLst>
                                      </p:cBhvr>
                                      <p:to>
                                        <p:strVal val="visible"/>
                                      </p:to>
                                    </p:set>
                                    <p:animEffect transition="in" filter="fade">
                                      <p:cBhvr>
                                        <p:cTn id="34" dur="500"/>
                                        <p:tgtEl>
                                          <p:spTgt spid="7">
                                            <p:graphicEl>
                                              <a:dgm id="{053A0CC8-AC47-2042-A9A2-37EB35BDA95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a:xfrm>
            <a:off x="646111" y="452718"/>
            <a:ext cx="9628189" cy="1400530"/>
          </a:xfrm>
        </p:spPr>
        <p:txBody>
          <a:bodyPr/>
          <a:lstStyle/>
          <a:p>
            <a:r>
              <a:rPr lang="it-IT" dirty="0" err="1"/>
              <a:t>Characterise</a:t>
            </a:r>
            <a:r>
              <a:rPr lang="it-IT" dirty="0"/>
              <a:t> clusters – Volcano plot</a:t>
            </a:r>
            <a:br>
              <a:rPr lang="it-IT" dirty="0"/>
            </a:br>
            <a:r>
              <a:rPr lang="it-IT" sz="2000" dirty="0"/>
              <a:t>An </a:t>
            </a:r>
            <a:r>
              <a:rPr lang="it-IT" sz="2000" dirty="0" err="1"/>
              <a:t>example</a:t>
            </a:r>
            <a:r>
              <a:rPr lang="it-IT" sz="2000" dirty="0"/>
              <a:t> on cluster 4 – the </a:t>
            </a:r>
            <a:r>
              <a:rPr lang="it-IT" sz="2000" dirty="0" err="1"/>
              <a:t>most</a:t>
            </a:r>
            <a:r>
              <a:rPr lang="it-IT" sz="2000" dirty="0"/>
              <a:t> </a:t>
            </a:r>
            <a:r>
              <a:rPr lang="it-IT" sz="2000" dirty="0" err="1"/>
              <a:t>populated</a:t>
            </a:r>
            <a:endParaRPr lang="it-IT" dirty="0"/>
          </a:p>
        </p:txBody>
      </p:sp>
      <p:pic>
        <p:nvPicPr>
          <p:cNvPr id="10" name="Immagine 9">
            <a:extLst>
              <a:ext uri="{FF2B5EF4-FFF2-40B4-BE49-F238E27FC236}">
                <a16:creationId xmlns:a16="http://schemas.microsoft.com/office/drawing/2014/main" id="{145462FC-C456-7CC4-503C-A101F552831A}"/>
              </a:ext>
            </a:extLst>
          </p:cNvPr>
          <p:cNvPicPr>
            <a:picLocks noChangeAspect="1"/>
          </p:cNvPicPr>
          <p:nvPr/>
        </p:nvPicPr>
        <p:blipFill rotWithShape="1">
          <a:blip r:embed="rId3"/>
          <a:srcRect t="4957" b="-681"/>
          <a:stretch/>
        </p:blipFill>
        <p:spPr>
          <a:xfrm>
            <a:off x="646111" y="1853249"/>
            <a:ext cx="5459971" cy="401891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11" name="Segnaposto contenuto 2">
            <a:extLst>
              <a:ext uri="{FF2B5EF4-FFF2-40B4-BE49-F238E27FC236}">
                <a16:creationId xmlns:a16="http://schemas.microsoft.com/office/drawing/2014/main" id="{E9A7477E-1B98-A4E7-02E9-AECACA66247A}"/>
              </a:ext>
            </a:extLst>
          </p:cNvPr>
          <p:cNvSpPr>
            <a:spLocks noGrp="1"/>
          </p:cNvSpPr>
          <p:nvPr>
            <p:ph idx="1"/>
          </p:nvPr>
        </p:nvSpPr>
        <p:spPr>
          <a:xfrm>
            <a:off x="6493332" y="1853248"/>
            <a:ext cx="5052557" cy="4433252"/>
          </a:xfrm>
        </p:spPr>
        <p:txBody>
          <a:bodyPr>
            <a:normAutofit lnSpcReduction="10000"/>
          </a:bodyPr>
          <a:lstStyle/>
          <a:p>
            <a:r>
              <a:rPr lang="it-IT" dirty="0"/>
              <a:t>A reaction </a:t>
            </a:r>
            <a:r>
              <a:rPr lang="it-IT" dirty="0" err="1"/>
              <a:t>is</a:t>
            </a:r>
            <a:r>
              <a:rPr lang="it-IT" dirty="0"/>
              <a:t> </a:t>
            </a:r>
            <a:r>
              <a:rPr lang="it-IT" dirty="0" err="1"/>
              <a:t>considered</a:t>
            </a:r>
            <a:r>
              <a:rPr lang="it-IT" dirty="0"/>
              <a:t> </a:t>
            </a:r>
            <a:r>
              <a:rPr lang="it-IT" dirty="0" err="1"/>
              <a:t>being</a:t>
            </a:r>
            <a:r>
              <a:rPr lang="it-IT" dirty="0"/>
              <a:t> part of the </a:t>
            </a:r>
            <a:r>
              <a:rPr lang="it-IT" b="1" dirty="0"/>
              <a:t>core </a:t>
            </a:r>
            <a:r>
              <a:rPr lang="it-IT" b="1" dirty="0" err="1"/>
              <a:t>metabolism</a:t>
            </a:r>
            <a:r>
              <a:rPr lang="it-IT" b="1" dirty="0"/>
              <a:t> </a:t>
            </a:r>
            <a:r>
              <a:rPr lang="it-IT" dirty="0" err="1"/>
              <a:t>when</a:t>
            </a:r>
            <a:r>
              <a:rPr lang="it-IT" dirty="0"/>
              <a:t>:</a:t>
            </a:r>
          </a:p>
          <a:p>
            <a:pPr lvl="1"/>
            <a:r>
              <a:rPr lang="it-IT" dirty="0" err="1"/>
              <a:t>Its</a:t>
            </a:r>
            <a:r>
              <a:rPr lang="it-IT" dirty="0"/>
              <a:t> </a:t>
            </a:r>
            <a:r>
              <a:rPr lang="it-IT" dirty="0" err="1"/>
              <a:t>Enzyme</a:t>
            </a:r>
            <a:r>
              <a:rPr lang="it-IT" dirty="0"/>
              <a:t> Commission </a:t>
            </a:r>
            <a:r>
              <a:rPr lang="it-IT" dirty="0" err="1"/>
              <a:t>number</a:t>
            </a:r>
            <a:r>
              <a:rPr lang="it-IT" dirty="0"/>
              <a:t>, a </a:t>
            </a:r>
            <a:r>
              <a:rPr lang="it-IT" dirty="0" err="1"/>
              <a:t>numerical</a:t>
            </a:r>
            <a:r>
              <a:rPr lang="it-IT" dirty="0"/>
              <a:t> </a:t>
            </a:r>
            <a:r>
              <a:rPr lang="it-IT" dirty="0" err="1"/>
              <a:t>classification</a:t>
            </a:r>
            <a:r>
              <a:rPr lang="it-IT" dirty="0"/>
              <a:t> </a:t>
            </a:r>
            <a:r>
              <a:rPr lang="it-IT" dirty="0" err="1"/>
              <a:t>scheme</a:t>
            </a:r>
            <a:r>
              <a:rPr lang="it-IT" dirty="0"/>
              <a:t> for </a:t>
            </a:r>
            <a:r>
              <a:rPr lang="it-IT" dirty="0" err="1"/>
              <a:t>enzymes</a:t>
            </a:r>
            <a:r>
              <a:rPr lang="it-IT" dirty="0"/>
              <a:t>, </a:t>
            </a:r>
            <a:r>
              <a:rPr lang="it-IT" dirty="0" err="1"/>
              <a:t>based</a:t>
            </a:r>
            <a:r>
              <a:rPr lang="it-IT" dirty="0"/>
              <a:t> on the </a:t>
            </a:r>
            <a:r>
              <a:rPr lang="it-IT" dirty="0" err="1"/>
              <a:t>chemical</a:t>
            </a:r>
            <a:r>
              <a:rPr lang="it-IT" dirty="0"/>
              <a:t> reactions </a:t>
            </a:r>
            <a:r>
              <a:rPr lang="it-IT" dirty="0" err="1"/>
              <a:t>they</a:t>
            </a:r>
            <a:r>
              <a:rPr lang="it-IT" dirty="0"/>
              <a:t> </a:t>
            </a:r>
            <a:r>
              <a:rPr lang="it-IT" dirty="0" err="1"/>
              <a:t>catalyze</a:t>
            </a:r>
            <a:r>
              <a:rPr lang="it-IT" dirty="0"/>
              <a:t>, </a:t>
            </a:r>
            <a:r>
              <a:rPr lang="it-IT" dirty="0" err="1"/>
              <a:t>is</a:t>
            </a:r>
            <a:r>
              <a:rPr lang="it-IT" dirty="0"/>
              <a:t> </a:t>
            </a:r>
            <a:r>
              <a:rPr lang="it-IT" dirty="0" err="1"/>
              <a:t>defined</a:t>
            </a:r>
            <a:endParaRPr lang="it-IT" dirty="0"/>
          </a:p>
          <a:p>
            <a:pPr lvl="1"/>
            <a:r>
              <a:rPr lang="it-IT" dirty="0" err="1"/>
              <a:t>Its</a:t>
            </a:r>
            <a:r>
              <a:rPr lang="it-IT" dirty="0"/>
              <a:t> confidence </a:t>
            </a:r>
            <a:r>
              <a:rPr lang="it-IT" dirty="0" err="1"/>
              <a:t>is</a:t>
            </a:r>
            <a:r>
              <a:rPr lang="it-IT" dirty="0"/>
              <a:t> 0 (</a:t>
            </a:r>
            <a:r>
              <a:rPr lang="it-IT" i="1" dirty="0"/>
              <a:t>i.e.</a:t>
            </a:r>
            <a:r>
              <a:rPr lang="it-IT" dirty="0"/>
              <a:t>, confidence </a:t>
            </a:r>
            <a:r>
              <a:rPr lang="it-IT" dirty="0" err="1"/>
              <a:t>not</a:t>
            </a:r>
            <a:r>
              <a:rPr lang="it-IT" dirty="0"/>
              <a:t> </a:t>
            </a:r>
            <a:r>
              <a:rPr lang="it-IT" dirty="0" err="1"/>
              <a:t>evaluated</a:t>
            </a:r>
            <a:r>
              <a:rPr lang="it-IT" dirty="0"/>
              <a:t>) or 4 (</a:t>
            </a:r>
            <a:r>
              <a:rPr lang="it-IT" i="1" dirty="0"/>
              <a:t>i.e.</a:t>
            </a:r>
            <a:r>
              <a:rPr lang="it-IT" dirty="0"/>
              <a:t>, confidence </a:t>
            </a:r>
            <a:r>
              <a:rPr lang="it-IT" dirty="0" err="1"/>
              <a:t>supported</a:t>
            </a:r>
            <a:r>
              <a:rPr lang="it-IT" dirty="0"/>
              <a:t> by </a:t>
            </a:r>
            <a:r>
              <a:rPr lang="it-IT" dirty="0" err="1"/>
              <a:t>biochemical</a:t>
            </a:r>
            <a:r>
              <a:rPr lang="it-IT" dirty="0"/>
              <a:t> </a:t>
            </a:r>
            <a:r>
              <a:rPr lang="it-IT" dirty="0" err="1"/>
              <a:t>evidence</a:t>
            </a:r>
            <a:r>
              <a:rPr lang="it-IT" dirty="0"/>
              <a:t>)</a:t>
            </a:r>
          </a:p>
          <a:p>
            <a:r>
              <a:rPr lang="it-IT" dirty="0"/>
              <a:t>A reaction </a:t>
            </a:r>
            <a:r>
              <a:rPr lang="it-IT" dirty="0" err="1"/>
              <a:t>is</a:t>
            </a:r>
            <a:r>
              <a:rPr lang="it-IT" dirty="0"/>
              <a:t> </a:t>
            </a:r>
            <a:r>
              <a:rPr lang="it-IT" dirty="0" err="1"/>
              <a:t>considered</a:t>
            </a:r>
            <a:r>
              <a:rPr lang="it-IT" dirty="0"/>
              <a:t> </a:t>
            </a:r>
            <a:r>
              <a:rPr lang="it-IT" b="1" dirty="0" err="1"/>
              <a:t>significant</a:t>
            </a:r>
            <a:r>
              <a:rPr lang="it-IT" dirty="0"/>
              <a:t> </a:t>
            </a:r>
            <a:r>
              <a:rPr lang="it-IT" dirty="0" err="1"/>
              <a:t>when</a:t>
            </a:r>
            <a:r>
              <a:rPr lang="it-IT" dirty="0"/>
              <a:t>:</a:t>
            </a:r>
          </a:p>
          <a:p>
            <a:pPr lvl="1"/>
            <a:r>
              <a:rPr lang="it-IT" dirty="0" err="1"/>
              <a:t>Its</a:t>
            </a:r>
            <a:r>
              <a:rPr lang="it-IT" dirty="0"/>
              <a:t> </a:t>
            </a:r>
            <a:r>
              <a:rPr lang="it-IT" dirty="0" err="1"/>
              <a:t>adjusted</a:t>
            </a:r>
            <a:r>
              <a:rPr lang="it-IT" dirty="0"/>
              <a:t> </a:t>
            </a:r>
            <a:r>
              <a:rPr lang="it-IT" dirty="0" err="1"/>
              <a:t>p-value</a:t>
            </a:r>
            <a:r>
              <a:rPr lang="it-IT" dirty="0"/>
              <a:t> </a:t>
            </a:r>
            <a:r>
              <a:rPr lang="it-IT" dirty="0" err="1"/>
              <a:t>is</a:t>
            </a:r>
            <a:r>
              <a:rPr lang="it-IT" dirty="0"/>
              <a:t> </a:t>
            </a:r>
            <a:r>
              <a:rPr lang="it-IT" dirty="0" err="1"/>
              <a:t>below</a:t>
            </a:r>
            <a:r>
              <a:rPr lang="it-IT" dirty="0"/>
              <a:t> the 0.05 </a:t>
            </a:r>
            <a:r>
              <a:rPr lang="it-IT" dirty="0" err="1"/>
              <a:t>threshold</a:t>
            </a:r>
            <a:endParaRPr lang="it-IT" dirty="0"/>
          </a:p>
        </p:txBody>
      </p:sp>
      <p:sp>
        <p:nvSpPr>
          <p:cNvPr id="13" name="CasellaDiTesto 12">
            <a:extLst>
              <a:ext uri="{FF2B5EF4-FFF2-40B4-BE49-F238E27FC236}">
                <a16:creationId xmlns:a16="http://schemas.microsoft.com/office/drawing/2014/main" id="{B9F07536-B8D6-0AEE-4308-EEE56A51ED9D}"/>
              </a:ext>
            </a:extLst>
          </p:cNvPr>
          <p:cNvSpPr txBox="1"/>
          <p:nvPr/>
        </p:nvSpPr>
        <p:spPr>
          <a:xfrm>
            <a:off x="646111" y="5963334"/>
            <a:ext cx="5459971" cy="523220"/>
          </a:xfrm>
          <a:prstGeom prst="rect">
            <a:avLst/>
          </a:prstGeom>
          <a:noFill/>
        </p:spPr>
        <p:txBody>
          <a:bodyPr wrap="square">
            <a:spAutoFit/>
          </a:bodyPr>
          <a:lstStyle/>
          <a:p>
            <a:pPr lvl="0"/>
            <a:r>
              <a:rPr lang="it-IT" sz="1400" dirty="0"/>
              <a:t>Volcano plot for core </a:t>
            </a:r>
            <a:r>
              <a:rPr lang="it-IT" sz="1400" dirty="0" err="1"/>
              <a:t>metabolism</a:t>
            </a:r>
            <a:r>
              <a:rPr lang="it-IT" sz="1400" dirty="0"/>
              <a:t> reactions in cluster 4 vs </a:t>
            </a:r>
            <a:r>
              <a:rPr lang="it-IT" sz="1400" dirty="0" err="1"/>
              <a:t>all</a:t>
            </a:r>
            <a:r>
              <a:rPr lang="it-IT" sz="1400" dirty="0"/>
              <a:t> the </a:t>
            </a:r>
            <a:r>
              <a:rPr lang="it-IT" sz="1400" dirty="0" err="1"/>
              <a:t>other</a:t>
            </a:r>
            <a:r>
              <a:rPr lang="it-IT" sz="1400" dirty="0"/>
              <a:t> clusters.</a:t>
            </a:r>
          </a:p>
        </p:txBody>
      </p:sp>
    </p:spTree>
    <p:extLst>
      <p:ext uri="{BB962C8B-B14F-4D97-AF65-F5344CB8AC3E}">
        <p14:creationId xmlns:p14="http://schemas.microsoft.com/office/powerpoint/2010/main" val="814089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a:xfrm>
            <a:off x="646111" y="452718"/>
            <a:ext cx="10783889" cy="1400530"/>
          </a:xfrm>
        </p:spPr>
        <p:txBody>
          <a:bodyPr/>
          <a:lstStyle/>
          <a:p>
            <a:r>
              <a:rPr lang="it-IT" dirty="0" err="1"/>
              <a:t>Characterise</a:t>
            </a:r>
            <a:r>
              <a:rPr lang="it-IT" dirty="0"/>
              <a:t> clusters – </a:t>
            </a:r>
            <a:r>
              <a:rPr lang="it-IT" dirty="0" err="1"/>
              <a:t>Subsystems</a:t>
            </a:r>
            <a:br>
              <a:rPr lang="it-IT" dirty="0"/>
            </a:br>
            <a:r>
              <a:rPr lang="it-IT" sz="2000" dirty="0"/>
              <a:t>An </a:t>
            </a:r>
            <a:r>
              <a:rPr lang="it-IT" sz="2000" dirty="0" err="1"/>
              <a:t>example</a:t>
            </a:r>
            <a:r>
              <a:rPr lang="it-IT" sz="2000" dirty="0"/>
              <a:t> on cluster 4 – the </a:t>
            </a:r>
            <a:r>
              <a:rPr lang="it-IT" sz="2000" dirty="0" err="1"/>
              <a:t>most</a:t>
            </a:r>
            <a:r>
              <a:rPr lang="it-IT" sz="2000" dirty="0"/>
              <a:t> </a:t>
            </a:r>
            <a:r>
              <a:rPr lang="it-IT" sz="2000" dirty="0" err="1"/>
              <a:t>populated</a:t>
            </a:r>
            <a:endParaRPr lang="it-IT" dirty="0"/>
          </a:p>
        </p:txBody>
      </p:sp>
      <p:pic>
        <p:nvPicPr>
          <p:cNvPr id="1026" name="Picture 2" descr="Number of significant reactions by subsystem, stratified by core and not core reactions.">
            <a:extLst>
              <a:ext uri="{FF2B5EF4-FFF2-40B4-BE49-F238E27FC236}">
                <a16:creationId xmlns:a16="http://schemas.microsoft.com/office/drawing/2014/main" id="{1972D9D4-2497-B6FC-195A-2BCAEC9C6C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111" y="1668314"/>
            <a:ext cx="8126740" cy="487604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6" name="Ovale 5">
            <a:extLst>
              <a:ext uri="{FF2B5EF4-FFF2-40B4-BE49-F238E27FC236}">
                <a16:creationId xmlns:a16="http://schemas.microsoft.com/office/drawing/2014/main" id="{7901E5B1-A14D-B724-A219-4D64A3F307CF}"/>
              </a:ext>
            </a:extLst>
          </p:cNvPr>
          <p:cNvSpPr/>
          <p:nvPr/>
        </p:nvSpPr>
        <p:spPr>
          <a:xfrm>
            <a:off x="2869159" y="3137490"/>
            <a:ext cx="1488529" cy="3242000"/>
          </a:xfrm>
          <a:prstGeom prst="ellipse">
            <a:avLst/>
          </a:prstGeom>
          <a:noFill/>
          <a:ln w="38100">
            <a:solidFill>
              <a:srgbClr val="02BFC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ttangolo 8">
            <a:extLst>
              <a:ext uri="{FF2B5EF4-FFF2-40B4-BE49-F238E27FC236}">
                <a16:creationId xmlns:a16="http://schemas.microsoft.com/office/drawing/2014/main" id="{396B7A4D-4513-B263-4491-96F39C5C5F38}"/>
              </a:ext>
            </a:extLst>
          </p:cNvPr>
          <p:cNvSpPr/>
          <p:nvPr/>
        </p:nvSpPr>
        <p:spPr>
          <a:xfrm>
            <a:off x="4986339" y="2480264"/>
            <a:ext cx="3786511" cy="3899225"/>
          </a:xfrm>
          <a:prstGeom prst="rect">
            <a:avLst/>
          </a:prstGeom>
          <a:solidFill>
            <a:schemeClr val="tx1">
              <a:alpha val="69715"/>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5" name="Ovale 4">
            <a:extLst>
              <a:ext uri="{FF2B5EF4-FFF2-40B4-BE49-F238E27FC236}">
                <a16:creationId xmlns:a16="http://schemas.microsoft.com/office/drawing/2014/main" id="{44BE2724-3931-06D3-2C8B-6B67C455DB33}"/>
              </a:ext>
            </a:extLst>
          </p:cNvPr>
          <p:cNvSpPr/>
          <p:nvPr/>
        </p:nvSpPr>
        <p:spPr>
          <a:xfrm>
            <a:off x="3874047" y="2611643"/>
            <a:ext cx="1112292" cy="700265"/>
          </a:xfrm>
          <a:prstGeom prst="ellipse">
            <a:avLst/>
          </a:prstGeom>
          <a:noFill/>
          <a:ln w="38100">
            <a:solidFill>
              <a:srgbClr val="F9766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4885DAD5-CAB7-8ADF-C78B-0EC3492DDDB9}"/>
              </a:ext>
            </a:extLst>
          </p:cNvPr>
          <p:cNvSpPr/>
          <p:nvPr/>
        </p:nvSpPr>
        <p:spPr>
          <a:xfrm>
            <a:off x="4345092" y="4158325"/>
            <a:ext cx="2868730" cy="830997"/>
          </a:xfrm>
          <a:prstGeom prst="rect">
            <a:avLst/>
          </a:prstGeom>
          <a:noFill/>
        </p:spPr>
        <p:txBody>
          <a:bodyPr wrap="square" lIns="91440" tIns="45720" rIns="91440" bIns="45720">
            <a:spAutoFit/>
          </a:bodyPr>
          <a:lstStyle/>
          <a:p>
            <a:r>
              <a:rPr lang="it-IT" sz="2400" dirty="0" err="1">
                <a:ln w="0"/>
                <a:solidFill>
                  <a:schemeClr val="bg1">
                    <a:lumMod val="50000"/>
                    <a:lumOff val="50000"/>
                  </a:schemeClr>
                </a:solidFill>
                <a:effectLst>
                  <a:outerShdw blurRad="50800" dist="38100" dir="2700000" algn="tl" rotWithShape="0">
                    <a:prstClr val="black">
                      <a:alpha val="40000"/>
                    </a:prstClr>
                  </a:outerShdw>
                </a:effectLst>
              </a:rPr>
              <a:t>Consistent</a:t>
            </a:r>
            <a:r>
              <a:rPr lang="it-IT" sz="2400" dirty="0">
                <a:ln w="0"/>
                <a:solidFill>
                  <a:schemeClr val="bg1">
                    <a:lumMod val="50000"/>
                    <a:lumOff val="50000"/>
                  </a:schemeClr>
                </a:solidFill>
                <a:effectLst>
                  <a:outerShdw blurRad="50800" dist="38100" dir="2700000" algn="tl" rotWithShape="0">
                    <a:prstClr val="black">
                      <a:alpha val="40000"/>
                    </a:prstClr>
                  </a:outerShdw>
                </a:effectLst>
              </a:rPr>
              <a:t> in Clusters </a:t>
            </a:r>
            <a:r>
              <a:rPr lang="it-IT" sz="2400" dirty="0">
                <a:ln w="0"/>
                <a:solidFill>
                  <a:srgbClr val="02BFC4"/>
                </a:solidFill>
                <a:effectLst>
                  <a:outerShdw blurRad="50800" dist="38100" dir="2700000" algn="tl" rotWithShape="0">
                    <a:prstClr val="black">
                      <a:alpha val="40000"/>
                    </a:prstClr>
                  </a:outerShdw>
                </a:effectLst>
              </a:rPr>
              <a:t>1,2,4,5,6</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2" name="Rettangolo 11">
            <a:extLst>
              <a:ext uri="{FF2B5EF4-FFF2-40B4-BE49-F238E27FC236}">
                <a16:creationId xmlns:a16="http://schemas.microsoft.com/office/drawing/2014/main" id="{5314B0A8-49EB-CFFA-6909-7F2C94F5A196}"/>
              </a:ext>
            </a:extLst>
          </p:cNvPr>
          <p:cNvSpPr/>
          <p:nvPr/>
        </p:nvSpPr>
        <p:spPr>
          <a:xfrm>
            <a:off x="4986338" y="2537883"/>
            <a:ext cx="2868730" cy="830997"/>
          </a:xfrm>
          <a:prstGeom prst="rect">
            <a:avLst/>
          </a:prstGeom>
          <a:noFill/>
        </p:spPr>
        <p:txBody>
          <a:bodyPr wrap="square" lIns="91440" tIns="45720" rIns="91440" bIns="45720">
            <a:spAutoFit/>
          </a:bodyPr>
          <a:lstStyle/>
          <a:p>
            <a:r>
              <a:rPr lang="it-IT" sz="2400" dirty="0" err="1">
                <a:ln w="0"/>
                <a:solidFill>
                  <a:schemeClr val="bg1">
                    <a:lumMod val="50000"/>
                    <a:lumOff val="50000"/>
                  </a:schemeClr>
                </a:solidFill>
                <a:effectLst>
                  <a:outerShdw blurRad="50800" dist="38100" dir="2700000" algn="tl" rotWithShape="0">
                    <a:prstClr val="black">
                      <a:alpha val="40000"/>
                    </a:prstClr>
                  </a:outerShdw>
                </a:effectLst>
              </a:rPr>
              <a:t>Consistent</a:t>
            </a:r>
            <a:r>
              <a:rPr lang="it-IT" sz="2400" dirty="0">
                <a:ln w="0"/>
                <a:solidFill>
                  <a:schemeClr val="bg1">
                    <a:lumMod val="50000"/>
                    <a:lumOff val="50000"/>
                  </a:schemeClr>
                </a:solidFill>
                <a:effectLst>
                  <a:outerShdw blurRad="50800" dist="38100" dir="2700000" algn="tl" rotWithShape="0">
                    <a:prstClr val="black">
                      <a:alpha val="40000"/>
                    </a:prstClr>
                  </a:outerShdw>
                </a:effectLst>
              </a:rPr>
              <a:t> in Cluster </a:t>
            </a:r>
            <a:r>
              <a:rPr lang="it-IT" sz="2400" dirty="0">
                <a:ln w="0"/>
                <a:solidFill>
                  <a:srgbClr val="F9766D"/>
                </a:solidFill>
                <a:effectLst>
                  <a:outerShdw blurRad="50800" dist="38100" dir="2700000" algn="tl" rotWithShape="0">
                    <a:prstClr val="black">
                      <a:alpha val="40000"/>
                    </a:prstClr>
                  </a:outerShdw>
                </a:effectLst>
              </a:rPr>
              <a:t>4</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4" name="Segnaposto contenuto 2">
            <a:extLst>
              <a:ext uri="{FF2B5EF4-FFF2-40B4-BE49-F238E27FC236}">
                <a16:creationId xmlns:a16="http://schemas.microsoft.com/office/drawing/2014/main" id="{DB0D0C4D-CFA6-484F-0BC1-BC7912E58450}"/>
              </a:ext>
            </a:extLst>
          </p:cNvPr>
          <p:cNvSpPr>
            <a:spLocks noGrp="1"/>
          </p:cNvSpPr>
          <p:nvPr>
            <p:ph idx="1"/>
          </p:nvPr>
        </p:nvSpPr>
        <p:spPr>
          <a:xfrm>
            <a:off x="9076798" y="1889710"/>
            <a:ext cx="2793795" cy="4433252"/>
          </a:xfrm>
        </p:spPr>
        <p:txBody>
          <a:bodyPr>
            <a:normAutofit/>
          </a:bodyPr>
          <a:lstStyle/>
          <a:p>
            <a:r>
              <a:rPr lang="it-IT" dirty="0" err="1"/>
              <a:t>Each</a:t>
            </a:r>
            <a:r>
              <a:rPr lang="it-IT" dirty="0"/>
              <a:t> bar </a:t>
            </a:r>
            <a:r>
              <a:rPr lang="it-IT" dirty="0" err="1"/>
              <a:t>represents</a:t>
            </a:r>
            <a:r>
              <a:rPr lang="it-IT" dirty="0"/>
              <a:t> the </a:t>
            </a:r>
            <a:r>
              <a:rPr lang="it-IT" dirty="0" err="1"/>
              <a:t>number</a:t>
            </a:r>
            <a:r>
              <a:rPr lang="it-IT" dirty="0"/>
              <a:t> of </a:t>
            </a:r>
            <a:r>
              <a:rPr lang="it-IT" dirty="0" err="1"/>
              <a:t>differentally</a:t>
            </a:r>
            <a:r>
              <a:rPr lang="it-IT" dirty="0"/>
              <a:t> </a:t>
            </a:r>
            <a:r>
              <a:rPr lang="it-IT" dirty="0" err="1"/>
              <a:t>consistent</a:t>
            </a:r>
            <a:r>
              <a:rPr lang="it-IT" dirty="0"/>
              <a:t> reactions</a:t>
            </a:r>
          </a:p>
          <a:p>
            <a:r>
              <a:rPr lang="it-IT" dirty="0"/>
              <a:t>A </a:t>
            </a:r>
            <a:r>
              <a:rPr lang="it-IT" b="1" dirty="0" err="1"/>
              <a:t>subsystem</a:t>
            </a:r>
            <a:r>
              <a:rPr lang="it-IT" dirty="0"/>
              <a:t> </a:t>
            </a:r>
            <a:r>
              <a:rPr lang="it-IT" dirty="0" err="1"/>
              <a:t>is</a:t>
            </a:r>
            <a:r>
              <a:rPr lang="it-IT" dirty="0"/>
              <a:t> made by reactions of the </a:t>
            </a:r>
            <a:r>
              <a:rPr lang="it-IT" dirty="0" err="1"/>
              <a:t>same</a:t>
            </a:r>
            <a:r>
              <a:rPr lang="it-IT" dirty="0"/>
              <a:t> </a:t>
            </a:r>
            <a:r>
              <a:rPr lang="it-IT" dirty="0" err="1"/>
              <a:t>metabolic</a:t>
            </a:r>
            <a:r>
              <a:rPr lang="it-IT" dirty="0"/>
              <a:t> pathway</a:t>
            </a:r>
          </a:p>
        </p:txBody>
      </p:sp>
    </p:spTree>
    <p:extLst>
      <p:ext uri="{BB962C8B-B14F-4D97-AF65-F5344CB8AC3E}">
        <p14:creationId xmlns:p14="http://schemas.microsoft.com/office/powerpoint/2010/main" val="3645581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5" grpId="0" animBg="1"/>
      <p:bldP spid="8"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8F3C42-8836-79B3-1C1F-5AD83E76DEFA}"/>
              </a:ext>
            </a:extLst>
          </p:cNvPr>
          <p:cNvSpPr>
            <a:spLocks noGrp="1"/>
          </p:cNvSpPr>
          <p:nvPr>
            <p:ph type="title"/>
          </p:nvPr>
        </p:nvSpPr>
        <p:spPr/>
        <p:txBody>
          <a:bodyPr/>
          <a:lstStyle/>
          <a:p>
            <a:r>
              <a:rPr lang="it-IT" sz="3600" dirty="0" err="1"/>
              <a:t>Genome</a:t>
            </a:r>
            <a:r>
              <a:rPr lang="it-IT" sz="3600" dirty="0"/>
              <a:t>-Scale </a:t>
            </a:r>
            <a:r>
              <a:rPr lang="it-IT" sz="3600" dirty="0" err="1"/>
              <a:t>Metabolic</a:t>
            </a:r>
            <a:r>
              <a:rPr lang="it-IT" sz="3600" dirty="0"/>
              <a:t> Models &amp; </a:t>
            </a:r>
            <a:r>
              <a:rPr lang="it-IT" sz="3600" dirty="0" err="1"/>
              <a:t>Flux</a:t>
            </a:r>
            <a:r>
              <a:rPr lang="it-IT" sz="3600" dirty="0"/>
              <a:t> Balance Analysis</a:t>
            </a:r>
          </a:p>
        </p:txBody>
      </p:sp>
      <p:sp>
        <p:nvSpPr>
          <p:cNvPr id="6" name="Segnaposto contenuto 5">
            <a:extLst>
              <a:ext uri="{FF2B5EF4-FFF2-40B4-BE49-F238E27FC236}">
                <a16:creationId xmlns:a16="http://schemas.microsoft.com/office/drawing/2014/main" id="{2A568E94-7D81-A689-03C3-BB329AA21686}"/>
              </a:ext>
            </a:extLst>
          </p:cNvPr>
          <p:cNvSpPr>
            <a:spLocks noGrp="1"/>
          </p:cNvSpPr>
          <p:nvPr>
            <p:ph sz="half" idx="2"/>
          </p:nvPr>
        </p:nvSpPr>
        <p:spPr>
          <a:xfrm>
            <a:off x="6111695" y="2046138"/>
            <a:ext cx="5434194" cy="4200245"/>
          </a:xfrm>
        </p:spPr>
        <p:txBody>
          <a:bodyPr>
            <a:normAutofit/>
          </a:bodyPr>
          <a:lstStyle/>
          <a:p>
            <a:r>
              <a:rPr lang="en-GB" b="1" u="sng" dirty="0">
                <a:latin typeface="+mn-lt"/>
              </a:rPr>
              <a:t>Genome-Scale Metabolic Models (GSMM)</a:t>
            </a:r>
          </a:p>
          <a:p>
            <a:pPr lvl="1"/>
            <a:r>
              <a:rPr lang="en-GB" sz="1800" dirty="0">
                <a:latin typeface="+mn-lt"/>
              </a:rPr>
              <a:t>mathematical reconstruction of the metabolism</a:t>
            </a:r>
            <a:br>
              <a:rPr lang="en-GB" sz="1800" dirty="0">
                <a:latin typeface="+mn-lt"/>
              </a:rPr>
            </a:br>
            <a:br>
              <a:rPr lang="en-GB" sz="1800" dirty="0">
                <a:latin typeface="+mn-lt"/>
              </a:rPr>
            </a:br>
            <a:r>
              <a:rPr lang="en-GB" sz="1800" dirty="0">
                <a:latin typeface="+mn-lt"/>
              </a:rPr>
              <a:t>	gene </a:t>
            </a:r>
            <a:r>
              <a:rPr lang="en-GB" sz="1800" dirty="0">
                <a:latin typeface="+mn-lt"/>
                <a:sym typeface="Wingdings" pitchFamily="2" charset="2"/>
              </a:rPr>
              <a:t> reaction  metabolite</a:t>
            </a:r>
          </a:p>
          <a:p>
            <a:pPr algn="just"/>
            <a:r>
              <a:rPr lang="en-GB" b="1" u="sng" dirty="0">
                <a:latin typeface="+mn-lt"/>
              </a:rPr>
              <a:t>Flux Balance Analysis (FBA)</a:t>
            </a:r>
          </a:p>
          <a:p>
            <a:pPr lvl="1" algn="just"/>
            <a:r>
              <a:rPr lang="en-GB" sz="1800" dirty="0">
                <a:latin typeface="+mn-lt"/>
              </a:rPr>
              <a:t>mathematical approach to analyse the flow of metabolites through a metabolic network</a:t>
            </a:r>
          </a:p>
          <a:p>
            <a:pPr lvl="1" algn="just"/>
            <a:r>
              <a:rPr lang="en-GB" sz="1800" dirty="0">
                <a:latin typeface="+mn-lt"/>
              </a:rPr>
              <a:t>in particular, the GSMM reconstructions</a:t>
            </a:r>
          </a:p>
          <a:p>
            <a:pPr lvl="1" algn="just"/>
            <a:r>
              <a:rPr lang="en-US" sz="1800" dirty="0">
                <a:latin typeface="+mn-lt"/>
                <a:cs typeface="Arial"/>
              </a:rPr>
              <a:t>very insightful when contextualized with functional genomic data</a:t>
            </a:r>
            <a:endParaRPr lang="en-GB" sz="1800" dirty="0">
              <a:latin typeface="+mn-lt"/>
              <a:sym typeface="Wingdings" pitchFamily="2" charset="2"/>
            </a:endParaRPr>
          </a:p>
          <a:p>
            <a:endParaRPr lang="it-IT" dirty="0"/>
          </a:p>
        </p:txBody>
      </p:sp>
      <p:pic>
        <p:nvPicPr>
          <p:cNvPr id="7" name="Picture 3" descr="Diagram&#10;&#10;Description automatically generated">
            <a:extLst>
              <a:ext uri="{FF2B5EF4-FFF2-40B4-BE49-F238E27FC236}">
                <a16:creationId xmlns:a16="http://schemas.microsoft.com/office/drawing/2014/main" id="{A44AC847-38E4-E441-BD9E-821DFE456015}"/>
              </a:ext>
            </a:extLst>
          </p:cNvPr>
          <p:cNvPicPr>
            <a:picLocks noGrp="1" noChangeAspect="1"/>
          </p:cNvPicPr>
          <p:nvPr>
            <p:ph sz="half" idx="1"/>
          </p:nvPr>
        </p:nvPicPr>
        <p:blipFill>
          <a:blip r:embed="rId3"/>
          <a:stretch>
            <a:fillRect/>
          </a:stretch>
        </p:blipFill>
        <p:spPr>
          <a:xfrm>
            <a:off x="477021" y="2279176"/>
            <a:ext cx="5202915" cy="3620461"/>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9" name="CasellaDiTesto 8">
            <a:extLst>
              <a:ext uri="{FF2B5EF4-FFF2-40B4-BE49-F238E27FC236}">
                <a16:creationId xmlns:a16="http://schemas.microsoft.com/office/drawing/2014/main" id="{895A8224-FFCA-FE95-CB1E-7DB8EE28B009}"/>
              </a:ext>
            </a:extLst>
          </p:cNvPr>
          <p:cNvSpPr txBox="1"/>
          <p:nvPr/>
        </p:nvSpPr>
        <p:spPr>
          <a:xfrm>
            <a:off x="540327" y="5943617"/>
            <a:ext cx="5250874" cy="400110"/>
          </a:xfrm>
          <a:prstGeom prst="rect">
            <a:avLst/>
          </a:prstGeom>
          <a:noFill/>
        </p:spPr>
        <p:txBody>
          <a:bodyPr wrap="square" rtlCol="0">
            <a:spAutoFit/>
          </a:bodyPr>
          <a:lstStyle/>
          <a:p>
            <a:r>
              <a:rPr lang="it-IT" sz="1000" dirty="0" err="1">
                <a:latin typeface="+mj-lt"/>
                <a:ea typeface="+mj-ea"/>
                <a:cs typeface="+mj-cs"/>
              </a:rPr>
              <a:t>Adapted</a:t>
            </a:r>
            <a:r>
              <a:rPr lang="it-IT" sz="1000" dirty="0">
                <a:latin typeface="+mj-lt"/>
                <a:ea typeface="+mj-ea"/>
                <a:cs typeface="+mj-cs"/>
              </a:rPr>
              <a:t> from </a:t>
            </a:r>
            <a:r>
              <a:rPr lang="it-IT" sz="1000" dirty="0" err="1">
                <a:latin typeface="+mj-lt"/>
                <a:ea typeface="+mj-ea"/>
                <a:cs typeface="+mj-cs"/>
              </a:rPr>
              <a:t>Palsson</a:t>
            </a:r>
            <a:r>
              <a:rPr lang="it-IT" sz="1000" dirty="0">
                <a:latin typeface="+mj-lt"/>
                <a:ea typeface="+mj-ea"/>
                <a:cs typeface="+mj-cs"/>
              </a:rPr>
              <a:t> B., “Systems </a:t>
            </a:r>
            <a:r>
              <a:rPr lang="it-IT" sz="1000" dirty="0" err="1">
                <a:latin typeface="+mj-lt"/>
                <a:ea typeface="+mj-ea"/>
                <a:cs typeface="+mj-cs"/>
              </a:rPr>
              <a:t>biology</a:t>
            </a:r>
            <a:r>
              <a:rPr lang="it-IT" sz="1000" dirty="0">
                <a:latin typeface="+mj-lt"/>
                <a:ea typeface="+mj-ea"/>
                <a:cs typeface="+mj-cs"/>
              </a:rPr>
              <a:t>: </a:t>
            </a:r>
            <a:r>
              <a:rPr lang="it-IT" sz="1000" dirty="0" err="1">
                <a:latin typeface="+mj-lt"/>
                <a:ea typeface="+mj-ea"/>
                <a:cs typeface="+mj-cs"/>
              </a:rPr>
              <a:t>constraint-based</a:t>
            </a:r>
            <a:r>
              <a:rPr lang="it-IT" sz="1000" dirty="0">
                <a:latin typeface="+mj-lt"/>
                <a:ea typeface="+mj-ea"/>
                <a:cs typeface="+mj-cs"/>
              </a:rPr>
              <a:t> </a:t>
            </a:r>
            <a:r>
              <a:rPr lang="it-IT" sz="1000" dirty="0" err="1">
                <a:latin typeface="+mj-lt"/>
                <a:ea typeface="+mj-ea"/>
                <a:cs typeface="+mj-cs"/>
              </a:rPr>
              <a:t>reconstruction</a:t>
            </a:r>
            <a:r>
              <a:rPr lang="it-IT" sz="1000" dirty="0">
                <a:latin typeface="+mj-lt"/>
                <a:ea typeface="+mj-ea"/>
                <a:cs typeface="+mj-cs"/>
              </a:rPr>
              <a:t> and </a:t>
            </a:r>
            <a:r>
              <a:rPr lang="it-IT" sz="1000" dirty="0" err="1">
                <a:latin typeface="+mj-lt"/>
                <a:ea typeface="+mj-ea"/>
                <a:cs typeface="+mj-cs"/>
              </a:rPr>
              <a:t>analysis</a:t>
            </a:r>
            <a:r>
              <a:rPr lang="it-IT" sz="1000" dirty="0">
                <a:latin typeface="+mj-lt"/>
                <a:ea typeface="+mj-ea"/>
                <a:cs typeface="+mj-cs"/>
              </a:rPr>
              <a:t>”, Cambridge University Press, 2015</a:t>
            </a:r>
          </a:p>
        </p:txBody>
      </p:sp>
    </p:spTree>
    <p:extLst>
      <p:ext uri="{BB962C8B-B14F-4D97-AF65-F5344CB8AC3E}">
        <p14:creationId xmlns:p14="http://schemas.microsoft.com/office/powerpoint/2010/main" val="359156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p:txBody>
          <a:bodyPr/>
          <a:lstStyle/>
          <a:p>
            <a:r>
              <a:rPr lang="it-IT" dirty="0" err="1"/>
              <a:t>Characterise</a:t>
            </a:r>
            <a:r>
              <a:rPr lang="it-IT" dirty="0"/>
              <a:t> clusters – </a:t>
            </a:r>
            <a:r>
              <a:rPr lang="it-IT" dirty="0" err="1"/>
              <a:t>Effect</a:t>
            </a:r>
            <a:r>
              <a:rPr lang="it-IT" dirty="0"/>
              <a:t> sizes</a:t>
            </a:r>
            <a:br>
              <a:rPr lang="it-IT" dirty="0"/>
            </a:br>
            <a:r>
              <a:rPr lang="it-IT" sz="2000" dirty="0"/>
              <a:t>An </a:t>
            </a:r>
            <a:r>
              <a:rPr lang="it-IT" sz="2000" dirty="0" err="1"/>
              <a:t>example</a:t>
            </a:r>
            <a:r>
              <a:rPr lang="it-IT" sz="2000" dirty="0"/>
              <a:t> on cluster 4 – the </a:t>
            </a:r>
            <a:r>
              <a:rPr lang="it-IT" sz="2000" dirty="0" err="1"/>
              <a:t>most</a:t>
            </a:r>
            <a:r>
              <a:rPr lang="it-IT" sz="2000" dirty="0"/>
              <a:t> </a:t>
            </a:r>
            <a:r>
              <a:rPr lang="it-IT" sz="2000" dirty="0" err="1"/>
              <a:t>populated</a:t>
            </a:r>
            <a:endParaRPr lang="it-IT" dirty="0"/>
          </a:p>
        </p:txBody>
      </p:sp>
      <p:pic>
        <p:nvPicPr>
          <p:cNvPr id="1026" name="Picture 2">
            <a:extLst>
              <a:ext uri="{FF2B5EF4-FFF2-40B4-BE49-F238E27FC236}">
                <a16:creationId xmlns:a16="http://schemas.microsoft.com/office/drawing/2014/main" id="{1972D9D4-2497-B6FC-195A-2BCAEC9C6CBD}"/>
              </a:ext>
            </a:extLst>
          </p:cNvPr>
          <p:cNvPicPr>
            <a:picLocks noChangeAspect="1" noChangeArrowheads="1"/>
          </p:cNvPicPr>
          <p:nvPr/>
        </p:nvPicPr>
        <p:blipFill>
          <a:blip r:embed="rId3"/>
          <a:srcRect/>
          <a:stretch/>
        </p:blipFill>
        <p:spPr bwMode="auto">
          <a:xfrm>
            <a:off x="646111" y="1668314"/>
            <a:ext cx="8126740" cy="487604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6" name="Ovale 5">
            <a:extLst>
              <a:ext uri="{FF2B5EF4-FFF2-40B4-BE49-F238E27FC236}">
                <a16:creationId xmlns:a16="http://schemas.microsoft.com/office/drawing/2014/main" id="{7901E5B1-A14D-B724-A219-4D64A3F307CF}"/>
              </a:ext>
            </a:extLst>
          </p:cNvPr>
          <p:cNvSpPr/>
          <p:nvPr/>
        </p:nvSpPr>
        <p:spPr>
          <a:xfrm>
            <a:off x="2942873" y="5657824"/>
            <a:ext cx="627227" cy="721665"/>
          </a:xfrm>
          <a:prstGeom prst="ellipse">
            <a:avLst/>
          </a:prstGeom>
          <a:noFill/>
          <a:ln w="38100">
            <a:solidFill>
              <a:srgbClr val="02BFC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Rettangolo 8">
            <a:extLst>
              <a:ext uri="{FF2B5EF4-FFF2-40B4-BE49-F238E27FC236}">
                <a16:creationId xmlns:a16="http://schemas.microsoft.com/office/drawing/2014/main" id="{396B7A4D-4513-B263-4491-96F39C5C5F38}"/>
              </a:ext>
            </a:extLst>
          </p:cNvPr>
          <p:cNvSpPr/>
          <p:nvPr/>
        </p:nvSpPr>
        <p:spPr>
          <a:xfrm>
            <a:off x="4986339" y="2480264"/>
            <a:ext cx="3786511" cy="3899225"/>
          </a:xfrm>
          <a:prstGeom prst="rect">
            <a:avLst/>
          </a:prstGeom>
          <a:solidFill>
            <a:schemeClr val="tx1">
              <a:alpha val="69715"/>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it-IT"/>
          </a:p>
        </p:txBody>
      </p:sp>
      <p:sp>
        <p:nvSpPr>
          <p:cNvPr id="5" name="Ovale 4">
            <a:extLst>
              <a:ext uri="{FF2B5EF4-FFF2-40B4-BE49-F238E27FC236}">
                <a16:creationId xmlns:a16="http://schemas.microsoft.com/office/drawing/2014/main" id="{44BE2724-3931-06D3-2C8B-6B67C455DB33}"/>
              </a:ext>
            </a:extLst>
          </p:cNvPr>
          <p:cNvSpPr/>
          <p:nvPr/>
        </p:nvSpPr>
        <p:spPr>
          <a:xfrm>
            <a:off x="4661635" y="2611643"/>
            <a:ext cx="324704" cy="700265"/>
          </a:xfrm>
          <a:prstGeom prst="ellipse">
            <a:avLst/>
          </a:prstGeom>
          <a:noFill/>
          <a:ln w="38100">
            <a:solidFill>
              <a:srgbClr val="F9766D"/>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Rettangolo 7">
            <a:extLst>
              <a:ext uri="{FF2B5EF4-FFF2-40B4-BE49-F238E27FC236}">
                <a16:creationId xmlns:a16="http://schemas.microsoft.com/office/drawing/2014/main" id="{4885DAD5-CAB7-8ADF-C78B-0EC3492DDDB9}"/>
              </a:ext>
            </a:extLst>
          </p:cNvPr>
          <p:cNvSpPr/>
          <p:nvPr/>
        </p:nvSpPr>
        <p:spPr>
          <a:xfrm>
            <a:off x="3570100" y="5481980"/>
            <a:ext cx="3367015" cy="830997"/>
          </a:xfrm>
          <a:prstGeom prst="rect">
            <a:avLst/>
          </a:prstGeom>
          <a:noFill/>
        </p:spPr>
        <p:txBody>
          <a:bodyPr wrap="square" lIns="91440" tIns="45720" rIns="91440" bIns="45720">
            <a:spAutoFit/>
          </a:bodyPr>
          <a:lstStyle/>
          <a:p>
            <a:r>
              <a:rPr lang="it-IT" sz="2400" dirty="0" err="1">
                <a:ln w="0"/>
                <a:solidFill>
                  <a:schemeClr val="bg1">
                    <a:lumMod val="50000"/>
                    <a:lumOff val="50000"/>
                  </a:schemeClr>
                </a:solidFill>
                <a:effectLst>
                  <a:outerShdw blurRad="50800" dist="38100" dir="2700000" algn="tl" rotWithShape="0">
                    <a:prstClr val="black">
                      <a:alpha val="40000"/>
                    </a:prstClr>
                  </a:outerShdw>
                </a:effectLst>
              </a:rPr>
              <a:t>Very</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consistent</a:t>
            </a:r>
            <a:r>
              <a:rPr lang="it-IT" sz="2400" dirty="0">
                <a:ln w="0"/>
                <a:solidFill>
                  <a:schemeClr val="bg1">
                    <a:lumMod val="50000"/>
                    <a:lumOff val="50000"/>
                  </a:schemeClr>
                </a:solidFill>
                <a:effectLst>
                  <a:outerShdw blurRad="50800" dist="38100" dir="2700000" algn="tl" rotWithShape="0">
                    <a:prstClr val="black">
                      <a:alpha val="40000"/>
                    </a:prstClr>
                  </a:outerShdw>
                </a:effectLst>
              </a:rPr>
              <a:t> in Clusters </a:t>
            </a:r>
            <a:r>
              <a:rPr lang="it-IT" sz="2400" dirty="0">
                <a:ln w="0"/>
                <a:solidFill>
                  <a:srgbClr val="02BFC4"/>
                </a:solidFill>
                <a:effectLst>
                  <a:outerShdw blurRad="50800" dist="38100" dir="2700000" algn="tl" rotWithShape="0">
                    <a:prstClr val="black">
                      <a:alpha val="40000"/>
                    </a:prstClr>
                  </a:outerShdw>
                </a:effectLst>
              </a:rPr>
              <a:t>1,2,4,5,6</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2" name="Rettangolo 11">
            <a:extLst>
              <a:ext uri="{FF2B5EF4-FFF2-40B4-BE49-F238E27FC236}">
                <a16:creationId xmlns:a16="http://schemas.microsoft.com/office/drawing/2014/main" id="{5314B0A8-49EB-CFFA-6909-7F2C94F5A196}"/>
              </a:ext>
            </a:extLst>
          </p:cNvPr>
          <p:cNvSpPr/>
          <p:nvPr/>
        </p:nvSpPr>
        <p:spPr>
          <a:xfrm>
            <a:off x="4968213" y="2546276"/>
            <a:ext cx="2868730" cy="830997"/>
          </a:xfrm>
          <a:prstGeom prst="rect">
            <a:avLst/>
          </a:prstGeom>
          <a:noFill/>
        </p:spPr>
        <p:txBody>
          <a:bodyPr wrap="square" lIns="91440" tIns="45720" rIns="91440" bIns="45720">
            <a:spAutoFit/>
          </a:bodyPr>
          <a:lstStyle/>
          <a:p>
            <a:r>
              <a:rPr lang="it-IT" sz="2400" dirty="0" err="1">
                <a:ln w="0"/>
                <a:solidFill>
                  <a:schemeClr val="bg1">
                    <a:lumMod val="50000"/>
                    <a:lumOff val="50000"/>
                  </a:schemeClr>
                </a:solidFill>
                <a:effectLst>
                  <a:outerShdw blurRad="50800" dist="38100" dir="2700000" algn="tl" rotWithShape="0">
                    <a:prstClr val="black">
                      <a:alpha val="40000"/>
                    </a:prstClr>
                  </a:outerShdw>
                </a:effectLst>
              </a:rPr>
              <a:t>Very</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consistent</a:t>
            </a:r>
            <a:r>
              <a:rPr lang="it-IT" sz="2400" dirty="0">
                <a:ln w="0"/>
                <a:solidFill>
                  <a:schemeClr val="bg1">
                    <a:lumMod val="50000"/>
                    <a:lumOff val="50000"/>
                  </a:schemeClr>
                </a:solidFill>
                <a:effectLst>
                  <a:outerShdw blurRad="50800" dist="38100" dir="2700000" algn="tl" rotWithShape="0">
                    <a:prstClr val="black">
                      <a:alpha val="40000"/>
                    </a:prstClr>
                  </a:outerShdw>
                </a:effectLst>
              </a:rPr>
              <a:t> in Cluster </a:t>
            </a:r>
            <a:r>
              <a:rPr lang="it-IT" sz="2400" dirty="0">
                <a:ln w="0"/>
                <a:solidFill>
                  <a:srgbClr val="F9766D"/>
                </a:solidFill>
                <a:effectLst>
                  <a:outerShdw blurRad="50800" dist="38100" dir="2700000" algn="tl" rotWithShape="0">
                    <a:prstClr val="black">
                      <a:alpha val="40000"/>
                    </a:prstClr>
                  </a:outerShdw>
                </a:effectLst>
              </a:rPr>
              <a:t>4</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4" name="Segnaposto contenuto 2">
            <a:extLst>
              <a:ext uri="{FF2B5EF4-FFF2-40B4-BE49-F238E27FC236}">
                <a16:creationId xmlns:a16="http://schemas.microsoft.com/office/drawing/2014/main" id="{DB0D0C4D-CFA6-484F-0BC1-BC7912E58450}"/>
              </a:ext>
            </a:extLst>
          </p:cNvPr>
          <p:cNvSpPr>
            <a:spLocks noGrp="1"/>
          </p:cNvSpPr>
          <p:nvPr>
            <p:ph idx="1"/>
          </p:nvPr>
        </p:nvSpPr>
        <p:spPr>
          <a:xfrm>
            <a:off x="9076798" y="1889710"/>
            <a:ext cx="2793795" cy="4433252"/>
          </a:xfrm>
        </p:spPr>
        <p:txBody>
          <a:bodyPr>
            <a:normAutofit/>
          </a:bodyPr>
          <a:lstStyle/>
          <a:p>
            <a:r>
              <a:rPr lang="it-IT" dirty="0" err="1"/>
              <a:t>Each</a:t>
            </a:r>
            <a:r>
              <a:rPr lang="it-IT" dirty="0"/>
              <a:t> dot </a:t>
            </a:r>
            <a:r>
              <a:rPr lang="it-IT" dirty="0" err="1"/>
              <a:t>represents</a:t>
            </a:r>
            <a:r>
              <a:rPr lang="it-IT" dirty="0"/>
              <a:t> the </a:t>
            </a:r>
            <a:r>
              <a:rPr lang="it-IT" dirty="0" err="1"/>
              <a:t>effect</a:t>
            </a:r>
            <a:r>
              <a:rPr lang="it-IT" dirty="0"/>
              <a:t> size of a single </a:t>
            </a:r>
            <a:r>
              <a:rPr lang="it-IT" dirty="0" err="1"/>
              <a:t>differentially</a:t>
            </a:r>
            <a:r>
              <a:rPr lang="it-IT" dirty="0"/>
              <a:t> </a:t>
            </a:r>
            <a:r>
              <a:rPr lang="it-IT" dirty="0" err="1"/>
              <a:t>conisistent</a:t>
            </a:r>
            <a:r>
              <a:rPr lang="it-IT" dirty="0"/>
              <a:t> reaction</a:t>
            </a:r>
          </a:p>
          <a:p>
            <a:r>
              <a:rPr lang="it-IT" dirty="0"/>
              <a:t>The </a:t>
            </a:r>
            <a:r>
              <a:rPr lang="it-IT" dirty="0" err="1"/>
              <a:t>subsystem</a:t>
            </a:r>
            <a:r>
              <a:rPr lang="it-IT" dirty="0"/>
              <a:t> are </a:t>
            </a:r>
            <a:r>
              <a:rPr lang="it-IT" dirty="0" err="1"/>
              <a:t>now</a:t>
            </a:r>
            <a:r>
              <a:rPr lang="it-IT" dirty="0"/>
              <a:t> </a:t>
            </a:r>
            <a:r>
              <a:rPr lang="it-IT" dirty="0" err="1"/>
              <a:t>ordered</a:t>
            </a:r>
            <a:r>
              <a:rPr lang="it-IT" dirty="0"/>
              <a:t> by </a:t>
            </a:r>
            <a:r>
              <a:rPr lang="it-IT" dirty="0" err="1"/>
              <a:t>median</a:t>
            </a:r>
            <a:r>
              <a:rPr lang="it-IT" dirty="0"/>
              <a:t> </a:t>
            </a:r>
            <a:r>
              <a:rPr lang="it-IT" dirty="0" err="1"/>
              <a:t>effect</a:t>
            </a:r>
            <a:r>
              <a:rPr lang="it-IT" dirty="0"/>
              <a:t> size</a:t>
            </a:r>
          </a:p>
          <a:p>
            <a:endParaRPr lang="it-IT" dirty="0"/>
          </a:p>
        </p:txBody>
      </p:sp>
    </p:spTree>
    <p:extLst>
      <p:ext uri="{BB962C8B-B14F-4D97-AF65-F5344CB8AC3E}">
        <p14:creationId xmlns:p14="http://schemas.microsoft.com/office/powerpoint/2010/main" val="4034383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5" grpId="0" animBg="1"/>
      <p:bldP spid="8" grpId="0"/>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7468E4D-9014-C0D7-6F4D-0BD8647C5224}"/>
              </a:ext>
            </a:extLst>
          </p:cNvPr>
          <p:cNvSpPr>
            <a:spLocks noGrp="1"/>
          </p:cNvSpPr>
          <p:nvPr>
            <p:ph type="title"/>
          </p:nvPr>
        </p:nvSpPr>
        <p:spPr>
          <a:xfrm>
            <a:off x="646111" y="452718"/>
            <a:ext cx="9831389" cy="1400530"/>
          </a:xfrm>
        </p:spPr>
        <p:txBody>
          <a:bodyPr/>
          <a:lstStyle/>
          <a:p>
            <a:r>
              <a:rPr lang="it-IT" dirty="0" err="1"/>
              <a:t>Characterise</a:t>
            </a:r>
            <a:r>
              <a:rPr lang="it-IT" dirty="0"/>
              <a:t> clusters - </a:t>
            </a:r>
            <a:r>
              <a:rPr lang="it-IT" dirty="0" err="1"/>
              <a:t>Metareactions</a:t>
            </a:r>
            <a:br>
              <a:rPr lang="it-IT" dirty="0"/>
            </a:br>
            <a:r>
              <a:rPr lang="it-IT" sz="2000" dirty="0"/>
              <a:t>An </a:t>
            </a:r>
            <a:r>
              <a:rPr lang="it-IT" sz="2000" dirty="0" err="1"/>
              <a:t>example</a:t>
            </a:r>
            <a:r>
              <a:rPr lang="it-IT" sz="2000" dirty="0"/>
              <a:t> on cluster 4 – the </a:t>
            </a:r>
            <a:r>
              <a:rPr lang="it-IT" sz="2000" dirty="0" err="1"/>
              <a:t>most</a:t>
            </a:r>
            <a:r>
              <a:rPr lang="it-IT" sz="2000" dirty="0"/>
              <a:t> </a:t>
            </a:r>
            <a:r>
              <a:rPr lang="it-IT" sz="2000" dirty="0" err="1"/>
              <a:t>populated</a:t>
            </a:r>
            <a:endParaRPr lang="it-IT" dirty="0"/>
          </a:p>
        </p:txBody>
      </p:sp>
      <p:pic>
        <p:nvPicPr>
          <p:cNvPr id="6146" name="Picture 2" descr="Alluvium graphical representation for metareaction groups of reactions, their subsystem and metabolism type.">
            <a:extLst>
              <a:ext uri="{FF2B5EF4-FFF2-40B4-BE49-F238E27FC236}">
                <a16:creationId xmlns:a16="http://schemas.microsoft.com/office/drawing/2014/main" id="{E87E1F7A-4CCC-65B0-46CA-9BD9538E0E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914" t="6602" b="4573"/>
          <a:stretch/>
        </p:blipFill>
        <p:spPr bwMode="auto">
          <a:xfrm>
            <a:off x="646111" y="1814196"/>
            <a:ext cx="10199689" cy="966867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
        <p:nvSpPr>
          <p:cNvPr id="8" name="Rettangolo 7">
            <a:extLst>
              <a:ext uri="{FF2B5EF4-FFF2-40B4-BE49-F238E27FC236}">
                <a16:creationId xmlns:a16="http://schemas.microsoft.com/office/drawing/2014/main" id="{4885DAD5-CAB7-8ADF-C78B-0EC3492DDDB9}"/>
              </a:ext>
            </a:extLst>
          </p:cNvPr>
          <p:cNvSpPr/>
          <p:nvPr/>
        </p:nvSpPr>
        <p:spPr>
          <a:xfrm>
            <a:off x="3323336" y="3216352"/>
            <a:ext cx="2259200" cy="461665"/>
          </a:xfrm>
          <a:prstGeom prst="rect">
            <a:avLst/>
          </a:prstGeom>
          <a:noFill/>
        </p:spPr>
        <p:txBody>
          <a:bodyPr wrap="square" lIns="91440" tIns="45720" rIns="91440" bIns="45720">
            <a:spAutoFit/>
          </a:bodyPr>
          <a:lstStyle/>
          <a:p>
            <a:r>
              <a:rPr lang="it-IT" sz="2400" dirty="0" err="1">
                <a:ln w="0"/>
                <a:solidFill>
                  <a:schemeClr val="bg1">
                    <a:lumMod val="50000"/>
                    <a:lumOff val="50000"/>
                  </a:schemeClr>
                </a:solidFill>
                <a:effectLst>
                  <a:outerShdw blurRad="50800" dist="38100" dir="2700000" algn="tl" rotWithShape="0">
                    <a:prstClr val="black">
                      <a:alpha val="40000"/>
                    </a:prstClr>
                  </a:outerShdw>
                </a:effectLst>
              </a:rPr>
              <a:t>Metareaction</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7" name="Rettangolo 6">
            <a:extLst>
              <a:ext uri="{FF2B5EF4-FFF2-40B4-BE49-F238E27FC236}">
                <a16:creationId xmlns:a16="http://schemas.microsoft.com/office/drawing/2014/main" id="{CE88AD29-021E-73B4-C1CB-5E97F0AFD5EB}"/>
              </a:ext>
            </a:extLst>
          </p:cNvPr>
          <p:cNvSpPr/>
          <p:nvPr/>
        </p:nvSpPr>
        <p:spPr>
          <a:xfrm>
            <a:off x="2593972" y="4103726"/>
            <a:ext cx="3717928" cy="1200329"/>
          </a:xfrm>
          <a:prstGeom prst="rect">
            <a:avLst/>
          </a:prstGeom>
          <a:noFill/>
        </p:spPr>
        <p:txBody>
          <a:bodyPr wrap="square" lIns="91440" tIns="45720" rIns="91440" bIns="45720">
            <a:spAutoFit/>
          </a:bodyPr>
          <a:lstStyle/>
          <a:p>
            <a:pPr algn="ctr"/>
            <a:r>
              <a:rPr lang="it-IT" sz="2400" dirty="0">
                <a:ln w="0"/>
                <a:solidFill>
                  <a:schemeClr val="bg1">
                    <a:lumMod val="50000"/>
                    <a:lumOff val="50000"/>
                  </a:schemeClr>
                </a:solidFill>
                <a:effectLst>
                  <a:outerShdw blurRad="50800" dist="38100" dir="2700000" algn="tl" rotWithShape="0">
                    <a:prstClr val="black">
                      <a:alpha val="40000"/>
                    </a:prstClr>
                  </a:outerShdw>
                </a:effectLst>
              </a:rPr>
              <a:t>A group of reactions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which</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are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strongly</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correlated</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
        <p:nvSpPr>
          <p:cNvPr id="10" name="Rettangolo 9">
            <a:extLst>
              <a:ext uri="{FF2B5EF4-FFF2-40B4-BE49-F238E27FC236}">
                <a16:creationId xmlns:a16="http://schemas.microsoft.com/office/drawing/2014/main" id="{1A8AE3CA-5A85-2AFE-58C9-68288B2EEB38}"/>
              </a:ext>
            </a:extLst>
          </p:cNvPr>
          <p:cNvSpPr/>
          <p:nvPr/>
        </p:nvSpPr>
        <p:spPr>
          <a:xfrm>
            <a:off x="7013572" y="5098871"/>
            <a:ext cx="3717928" cy="1200329"/>
          </a:xfrm>
          <a:prstGeom prst="rect">
            <a:avLst/>
          </a:prstGeom>
          <a:noFill/>
        </p:spPr>
        <p:txBody>
          <a:bodyPr wrap="square" lIns="91440" tIns="45720" rIns="91440" bIns="45720">
            <a:spAutoFit/>
          </a:bodyPr>
          <a:lstStyle/>
          <a:p>
            <a:pPr algn="ctr"/>
            <a:r>
              <a:rPr lang="it-IT" sz="2400" dirty="0">
                <a:ln w="0"/>
                <a:solidFill>
                  <a:schemeClr val="bg1">
                    <a:lumMod val="50000"/>
                    <a:lumOff val="50000"/>
                  </a:schemeClr>
                </a:solidFill>
                <a:effectLst>
                  <a:outerShdw blurRad="50800" dist="38100" dir="2700000" algn="tl" rotWithShape="0">
                    <a:prstClr val="black">
                      <a:alpha val="40000"/>
                    </a:prstClr>
                  </a:outerShdw>
                </a:effectLst>
              </a:rPr>
              <a:t>Reactions inside a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metaraction</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belong</a:t>
            </a:r>
            <a:r>
              <a:rPr lang="it-IT" sz="2400" dirty="0">
                <a:ln w="0"/>
                <a:solidFill>
                  <a:schemeClr val="bg1">
                    <a:lumMod val="50000"/>
                    <a:lumOff val="50000"/>
                  </a:schemeClr>
                </a:solidFill>
                <a:effectLst>
                  <a:outerShdw blurRad="50800" dist="38100" dir="2700000" algn="tl" rotWithShape="0">
                    <a:prstClr val="black">
                      <a:alpha val="40000"/>
                    </a:prstClr>
                  </a:outerShdw>
                </a:effectLst>
              </a:rPr>
              <a:t> to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several</a:t>
            </a:r>
            <a:r>
              <a:rPr lang="it-IT" sz="2400" dirty="0">
                <a:ln w="0"/>
                <a:solidFill>
                  <a:schemeClr val="bg1">
                    <a:lumMod val="50000"/>
                    <a:lumOff val="50000"/>
                  </a:schemeClr>
                </a:solidFill>
                <a:effectLst>
                  <a:outerShdw blurRad="50800" dist="38100" dir="2700000" algn="tl" rotWithShape="0">
                    <a:prstClr val="black">
                      <a:alpha val="40000"/>
                    </a:prstClr>
                  </a:outerShdw>
                </a:effectLst>
              </a:rPr>
              <a:t> </a:t>
            </a:r>
            <a:r>
              <a:rPr lang="it-IT" sz="2400" dirty="0" err="1">
                <a:ln w="0"/>
                <a:solidFill>
                  <a:schemeClr val="bg1">
                    <a:lumMod val="50000"/>
                    <a:lumOff val="50000"/>
                  </a:schemeClr>
                </a:solidFill>
                <a:effectLst>
                  <a:outerShdw blurRad="50800" dist="38100" dir="2700000" algn="tl" rotWithShape="0">
                    <a:prstClr val="black">
                      <a:alpha val="40000"/>
                    </a:prstClr>
                  </a:outerShdw>
                </a:effectLst>
              </a:rPr>
              <a:t>subsystems</a:t>
            </a:r>
            <a:endParaRPr lang="it-IT" sz="2400" b="0" cap="none" spc="0" dirty="0">
              <a:ln w="0"/>
              <a:solidFill>
                <a:schemeClr val="bg1">
                  <a:lumMod val="50000"/>
                  <a:lumOff val="50000"/>
                </a:schemeClr>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651856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P spid="1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Alluvium graphical representation for metareaction groups of reactions, their subsystem and metabolism type.">
            <a:extLst>
              <a:ext uri="{FF2B5EF4-FFF2-40B4-BE49-F238E27FC236}">
                <a16:creationId xmlns:a16="http://schemas.microsoft.com/office/drawing/2014/main" id="{E87E1F7A-4CCC-65B0-46CA-9BD9538E0E6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914" t="6602" b="4573"/>
          <a:stretch/>
        </p:blipFill>
        <p:spPr bwMode="auto">
          <a:xfrm>
            <a:off x="646111" y="-3078485"/>
            <a:ext cx="10199689" cy="9668674"/>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772208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427264D-1296-F0CF-6364-28C74C572CD7}"/>
              </a:ext>
            </a:extLst>
          </p:cNvPr>
          <p:cNvSpPr>
            <a:spLocks noGrp="1"/>
          </p:cNvSpPr>
          <p:nvPr>
            <p:ph type="title"/>
          </p:nvPr>
        </p:nvSpPr>
        <p:spPr/>
        <p:txBody>
          <a:bodyPr/>
          <a:lstStyle/>
          <a:p>
            <a:r>
              <a:rPr lang="it-IT" dirty="0" err="1"/>
              <a:t>Discussion</a:t>
            </a:r>
            <a:endParaRPr lang="it-IT" dirty="0"/>
          </a:p>
        </p:txBody>
      </p:sp>
      <p:sp>
        <p:nvSpPr>
          <p:cNvPr id="3" name="Segnaposto contenuto 2">
            <a:extLst>
              <a:ext uri="{FF2B5EF4-FFF2-40B4-BE49-F238E27FC236}">
                <a16:creationId xmlns:a16="http://schemas.microsoft.com/office/drawing/2014/main" id="{96A92670-46C8-AEE9-5C5D-020307508646}"/>
              </a:ext>
            </a:extLst>
          </p:cNvPr>
          <p:cNvSpPr>
            <a:spLocks noGrp="1"/>
          </p:cNvSpPr>
          <p:nvPr>
            <p:ph idx="1"/>
          </p:nvPr>
        </p:nvSpPr>
        <p:spPr/>
        <p:txBody>
          <a:bodyPr/>
          <a:lstStyle/>
          <a:p>
            <a:r>
              <a:rPr lang="en-GB" dirty="0"/>
              <a:t>Could the metabolic profile of a given cluster be of aid to identify new cell types/states/trajectories?</a:t>
            </a:r>
          </a:p>
          <a:p>
            <a:pPr lvl="1"/>
            <a:r>
              <a:rPr lang="en-GB" dirty="0"/>
              <a:t>Can we trust the clusters?</a:t>
            </a:r>
          </a:p>
          <a:p>
            <a:pPr lvl="1"/>
            <a:r>
              <a:rPr lang="en-GB" dirty="0"/>
              <a:t>Do they represent different cell states?</a:t>
            </a:r>
          </a:p>
          <a:p>
            <a:pPr lvl="1"/>
            <a:r>
              <a:rPr lang="en-GB" dirty="0"/>
              <a:t>We are only considering metabolic genes, which is different from considering all genes…</a:t>
            </a:r>
          </a:p>
          <a:p>
            <a:r>
              <a:rPr lang="en-GB" dirty="0"/>
              <a:t>Could the analysis be extended to other datasets?</a:t>
            </a:r>
          </a:p>
          <a:p>
            <a:pPr lvl="1"/>
            <a:r>
              <a:rPr lang="en-GB" dirty="0"/>
              <a:t>A different cell type where some prior knowledge is already available</a:t>
            </a:r>
          </a:p>
          <a:p>
            <a:pPr lvl="1"/>
            <a:r>
              <a:rPr lang="en-GB" dirty="0"/>
              <a:t>Cells with a more specific signature</a:t>
            </a:r>
          </a:p>
          <a:p>
            <a:pPr lvl="1"/>
            <a:endParaRPr lang="en-GB" dirty="0"/>
          </a:p>
          <a:p>
            <a:endParaRPr lang="it-IT" dirty="0"/>
          </a:p>
        </p:txBody>
      </p:sp>
    </p:spTree>
    <p:extLst>
      <p:ext uri="{BB962C8B-B14F-4D97-AF65-F5344CB8AC3E}">
        <p14:creationId xmlns:p14="http://schemas.microsoft.com/office/powerpoint/2010/main" val="4036747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E6DC5CA-2DB1-103E-A49E-B09D4A450B6A}"/>
              </a:ext>
            </a:extLst>
          </p:cNvPr>
          <p:cNvSpPr>
            <a:spLocks noGrp="1"/>
          </p:cNvSpPr>
          <p:nvPr>
            <p:ph type="title"/>
          </p:nvPr>
        </p:nvSpPr>
        <p:spPr/>
        <p:txBody>
          <a:bodyPr/>
          <a:lstStyle/>
          <a:p>
            <a:r>
              <a:rPr lang="it-IT" dirty="0"/>
              <a:t>An </a:t>
            </a:r>
            <a:r>
              <a:rPr lang="it-IT" dirty="0" err="1"/>
              <a:t>application</a:t>
            </a:r>
            <a:r>
              <a:rPr lang="it-IT" dirty="0"/>
              <a:t>: COMPASS</a:t>
            </a:r>
            <a:br>
              <a:rPr lang="it-IT" dirty="0"/>
            </a:br>
            <a:r>
              <a:rPr lang="it-IT" sz="1400" dirty="0" err="1"/>
              <a:t>Metabolic</a:t>
            </a:r>
            <a:r>
              <a:rPr lang="it-IT" sz="1400" dirty="0"/>
              <a:t> </a:t>
            </a:r>
            <a:r>
              <a:rPr lang="it-IT" sz="1400" dirty="0" err="1"/>
              <a:t>modeling</a:t>
            </a:r>
            <a:r>
              <a:rPr lang="it-IT" sz="1400" dirty="0"/>
              <a:t> of single Th17 </a:t>
            </a:r>
            <a:r>
              <a:rPr lang="it-IT" sz="1400" dirty="0" err="1"/>
              <a:t>cells</a:t>
            </a:r>
            <a:r>
              <a:rPr lang="it-IT" sz="1400" dirty="0"/>
              <a:t> </a:t>
            </a:r>
            <a:r>
              <a:rPr lang="it-IT" sz="1400" dirty="0" err="1"/>
              <a:t>reveals</a:t>
            </a:r>
            <a:r>
              <a:rPr lang="it-IT" sz="1400" dirty="0"/>
              <a:t> </a:t>
            </a:r>
            <a:r>
              <a:rPr lang="it-IT" sz="1400" dirty="0" err="1"/>
              <a:t>regulators</a:t>
            </a:r>
            <a:r>
              <a:rPr lang="it-IT" sz="1400" dirty="0"/>
              <a:t> of </a:t>
            </a:r>
            <a:r>
              <a:rPr lang="it-IT" sz="1400" dirty="0" err="1"/>
              <a:t>autoimmunity</a:t>
            </a:r>
            <a:r>
              <a:rPr lang="it-IT" sz="1400" dirty="0"/>
              <a:t>, Wagner et al., Cell 2021</a:t>
            </a:r>
          </a:p>
        </p:txBody>
      </p:sp>
      <p:pic>
        <p:nvPicPr>
          <p:cNvPr id="7" name="Segnaposto contenuto 6">
            <a:extLst>
              <a:ext uri="{FF2B5EF4-FFF2-40B4-BE49-F238E27FC236}">
                <a16:creationId xmlns:a16="http://schemas.microsoft.com/office/drawing/2014/main" id="{A9C1A8F0-AB77-FE31-64E8-1E1B04316AB9}"/>
              </a:ext>
            </a:extLst>
          </p:cNvPr>
          <p:cNvPicPr>
            <a:picLocks noGrp="1" noChangeAspect="1"/>
          </p:cNvPicPr>
          <p:nvPr>
            <p:ph sz="half" idx="1"/>
          </p:nvPr>
        </p:nvPicPr>
        <p:blipFill>
          <a:blip r:embed="rId3"/>
          <a:stretch>
            <a:fillRect/>
          </a:stretch>
        </p:blipFill>
        <p:spPr>
          <a:xfrm>
            <a:off x="6855983" y="1709840"/>
            <a:ext cx="4689906" cy="4689906"/>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graphicFrame>
        <p:nvGraphicFramePr>
          <p:cNvPr id="8" name="Segnaposto contenuto 7">
            <a:extLst>
              <a:ext uri="{FF2B5EF4-FFF2-40B4-BE49-F238E27FC236}">
                <a16:creationId xmlns:a16="http://schemas.microsoft.com/office/drawing/2014/main" id="{C7B41E77-4AD7-AD0F-EEC9-8CB7EBD2DE8A}"/>
              </a:ext>
            </a:extLst>
          </p:cNvPr>
          <p:cNvGraphicFramePr>
            <a:graphicFrameLocks noGrp="1"/>
          </p:cNvGraphicFramePr>
          <p:nvPr>
            <p:ph sz="half" idx="2"/>
            <p:extLst>
              <p:ext uri="{D42A27DB-BD31-4B8C-83A1-F6EECF244321}">
                <p14:modId xmlns:p14="http://schemas.microsoft.com/office/powerpoint/2010/main" val="210768428"/>
              </p:ext>
            </p:extLst>
          </p:nvPr>
        </p:nvGraphicFramePr>
        <p:xfrm>
          <a:off x="646111" y="1853248"/>
          <a:ext cx="5891214" cy="44030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819848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egnaposto contenuto 6">
            <a:extLst>
              <a:ext uri="{FF2B5EF4-FFF2-40B4-BE49-F238E27FC236}">
                <a16:creationId xmlns:a16="http://schemas.microsoft.com/office/drawing/2014/main" id="{A9C1A8F0-AB77-FE31-64E8-1E1B04316AB9}"/>
              </a:ext>
            </a:extLst>
          </p:cNvPr>
          <p:cNvPicPr>
            <a:picLocks noGrp="1" noChangeAspect="1"/>
          </p:cNvPicPr>
          <p:nvPr>
            <p:ph sz="half" idx="1"/>
          </p:nvPr>
        </p:nvPicPr>
        <p:blipFill>
          <a:blip r:embed="rId3"/>
          <a:stretch>
            <a:fillRect/>
          </a:stretch>
        </p:blipFill>
        <p:spPr>
          <a:xfrm>
            <a:off x="595745" y="506510"/>
            <a:ext cx="8941235" cy="8941235"/>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91603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Segnaposto contenuto 6">
            <a:extLst>
              <a:ext uri="{FF2B5EF4-FFF2-40B4-BE49-F238E27FC236}">
                <a16:creationId xmlns:a16="http://schemas.microsoft.com/office/drawing/2014/main" id="{A9C1A8F0-AB77-FE31-64E8-1E1B04316AB9}"/>
              </a:ext>
            </a:extLst>
          </p:cNvPr>
          <p:cNvPicPr>
            <a:picLocks noGrp="1" noChangeAspect="1"/>
          </p:cNvPicPr>
          <p:nvPr>
            <p:ph sz="half" idx="1"/>
          </p:nvPr>
        </p:nvPicPr>
        <p:blipFill>
          <a:blip r:embed="rId3"/>
          <a:stretch>
            <a:fillRect/>
          </a:stretch>
        </p:blipFill>
        <p:spPr>
          <a:xfrm>
            <a:off x="595745" y="-2569199"/>
            <a:ext cx="8941235" cy="8941235"/>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1344454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1B6B887-DFBE-4896-A1EA-02AB180F0141}"/>
              </a:ext>
            </a:extLst>
          </p:cNvPr>
          <p:cNvSpPr>
            <a:spLocks noGrp="1"/>
          </p:cNvSpPr>
          <p:nvPr>
            <p:ph type="title"/>
          </p:nvPr>
        </p:nvSpPr>
        <p:spPr/>
        <p:txBody>
          <a:bodyPr/>
          <a:lstStyle/>
          <a:p>
            <a:r>
              <a:rPr lang="it-IT" dirty="0"/>
              <a:t>Some </a:t>
            </a:r>
            <a:r>
              <a:rPr lang="it-IT" dirty="0" err="1"/>
              <a:t>results</a:t>
            </a:r>
            <a:endParaRPr lang="it-IT" dirty="0"/>
          </a:p>
        </p:txBody>
      </p:sp>
      <p:pic>
        <p:nvPicPr>
          <p:cNvPr id="6" name="Segnaposto contenuto 5">
            <a:extLst>
              <a:ext uri="{FF2B5EF4-FFF2-40B4-BE49-F238E27FC236}">
                <a16:creationId xmlns:a16="http://schemas.microsoft.com/office/drawing/2014/main" id="{3852FA6D-2E6F-8034-4366-B2764E53F3F0}"/>
              </a:ext>
            </a:extLst>
          </p:cNvPr>
          <p:cNvPicPr>
            <a:picLocks noGrp="1" noChangeAspect="1"/>
          </p:cNvPicPr>
          <p:nvPr>
            <p:ph sz="half" idx="1"/>
          </p:nvPr>
        </p:nvPicPr>
        <p:blipFill rotWithShape="1">
          <a:blip r:embed="rId3"/>
          <a:srcRect l="34755" t="22494" b="45728"/>
          <a:stretch/>
        </p:blipFill>
        <p:spPr>
          <a:xfrm>
            <a:off x="470741" y="1332865"/>
            <a:ext cx="5923613" cy="3671888"/>
          </a:xfrm>
          <a:prstGeom prst="rect">
            <a:avLst/>
          </a:prstGeom>
          <a:solidFill>
            <a:srgbClr val="FFFFFF">
              <a:shade val="85000"/>
            </a:srgbClr>
          </a:solidFill>
          <a:ln w="88900" cap="sq">
            <a:solidFill>
              <a:srgbClr val="FFFFFF"/>
            </a:solidFill>
            <a:miter lim="800000"/>
          </a:ln>
          <a:effectLst>
            <a:outerShdw blurRad="50800" dist="38100" dir="2700000" algn="tl" rotWithShape="0">
              <a:prstClr val="black">
                <a:alpha val="40000"/>
              </a:prstClr>
            </a:outerShdw>
          </a:effectLst>
          <a:scene3d>
            <a:camera prst="orthographicFront"/>
            <a:lightRig rig="twoPt" dir="t">
              <a:rot lat="0" lon="0" rev="7200000"/>
            </a:lightRig>
          </a:scene3d>
          <a:sp3d>
            <a:bevelT w="25400" h="19050"/>
            <a:contourClr>
              <a:srgbClr val="FFFFFF"/>
            </a:contourClr>
          </a:sp3d>
        </p:spPr>
      </p:pic>
      <p:grpSp>
        <p:nvGrpSpPr>
          <p:cNvPr id="11" name="Gruppo 10">
            <a:extLst>
              <a:ext uri="{FF2B5EF4-FFF2-40B4-BE49-F238E27FC236}">
                <a16:creationId xmlns:a16="http://schemas.microsoft.com/office/drawing/2014/main" id="{55C30CBB-E842-1125-F244-49E2E73A8680}"/>
              </a:ext>
            </a:extLst>
          </p:cNvPr>
          <p:cNvGrpSpPr/>
          <p:nvPr/>
        </p:nvGrpSpPr>
        <p:grpSpPr>
          <a:xfrm>
            <a:off x="7046343" y="197673"/>
            <a:ext cx="4674915" cy="5568413"/>
            <a:chOff x="6567055" y="197673"/>
            <a:chExt cx="5425667" cy="6462654"/>
          </a:xfrm>
          <a:effectLst>
            <a:outerShdw blurRad="50800" dist="38100" dir="2700000" algn="tl" rotWithShape="0">
              <a:prstClr val="black">
                <a:alpha val="40000"/>
              </a:prstClr>
            </a:outerShdw>
          </a:effectLst>
        </p:grpSpPr>
        <p:pic>
          <p:nvPicPr>
            <p:cNvPr id="8" name="Immagine 7">
              <a:extLst>
                <a:ext uri="{FF2B5EF4-FFF2-40B4-BE49-F238E27FC236}">
                  <a16:creationId xmlns:a16="http://schemas.microsoft.com/office/drawing/2014/main" id="{02002E3B-496A-A92E-FD29-2812A1E284A5}"/>
                </a:ext>
              </a:extLst>
            </p:cNvPr>
            <p:cNvPicPr>
              <a:picLocks noChangeAspect="1"/>
            </p:cNvPicPr>
            <p:nvPr/>
          </p:nvPicPr>
          <p:blipFill rotWithShape="1">
            <a:blip r:embed="rId3"/>
            <a:srcRect l="51826" t="54819" r="-108"/>
            <a:stretch/>
          </p:blipFill>
          <p:spPr>
            <a:xfrm>
              <a:off x="6567055" y="198404"/>
              <a:ext cx="5425667" cy="646192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Rettangolo 8">
              <a:extLst>
                <a:ext uri="{FF2B5EF4-FFF2-40B4-BE49-F238E27FC236}">
                  <a16:creationId xmlns:a16="http://schemas.microsoft.com/office/drawing/2014/main" id="{16EF924C-B04E-ADB1-AF8A-0862EEC86BDF}"/>
                </a:ext>
              </a:extLst>
            </p:cNvPr>
            <p:cNvSpPr/>
            <p:nvPr/>
          </p:nvSpPr>
          <p:spPr>
            <a:xfrm>
              <a:off x="6567055" y="1213944"/>
              <a:ext cx="775854" cy="1127474"/>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it-IT" dirty="0"/>
            </a:p>
          </p:txBody>
        </p:sp>
        <p:sp>
          <p:nvSpPr>
            <p:cNvPr id="10" name="Rettangolo 9">
              <a:extLst>
                <a:ext uri="{FF2B5EF4-FFF2-40B4-BE49-F238E27FC236}">
                  <a16:creationId xmlns:a16="http://schemas.microsoft.com/office/drawing/2014/main" id="{761107AE-1D89-406B-8E32-614B7F4DE9F7}"/>
                </a:ext>
              </a:extLst>
            </p:cNvPr>
            <p:cNvSpPr/>
            <p:nvPr/>
          </p:nvSpPr>
          <p:spPr>
            <a:xfrm>
              <a:off x="6954982" y="197673"/>
              <a:ext cx="775854" cy="356509"/>
            </a:xfrm>
            <a:prstGeom prst="rect">
              <a:avLst/>
            </a:prstGeom>
            <a:solidFill>
              <a:schemeClr val="tx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it-IT"/>
            </a:p>
          </p:txBody>
        </p:sp>
      </p:grpSp>
      <p:sp>
        <p:nvSpPr>
          <p:cNvPr id="14" name="Segnaposto contenuto 5">
            <a:extLst>
              <a:ext uri="{FF2B5EF4-FFF2-40B4-BE49-F238E27FC236}">
                <a16:creationId xmlns:a16="http://schemas.microsoft.com/office/drawing/2014/main" id="{AC4C5329-A6E4-F969-C519-A5D530F31AE1}"/>
              </a:ext>
            </a:extLst>
          </p:cNvPr>
          <p:cNvSpPr>
            <a:spLocks noGrp="1"/>
          </p:cNvSpPr>
          <p:nvPr>
            <p:ph sz="half" idx="2"/>
          </p:nvPr>
        </p:nvSpPr>
        <p:spPr>
          <a:xfrm>
            <a:off x="470740" y="5160075"/>
            <a:ext cx="5923613" cy="1499622"/>
          </a:xfrm>
        </p:spPr>
        <p:txBody>
          <a:bodyPr>
            <a:normAutofit/>
          </a:bodyPr>
          <a:lstStyle/>
          <a:p>
            <a:pPr marL="0" indent="0" algn="just">
              <a:buNone/>
            </a:pPr>
            <a:r>
              <a:rPr lang="en-AU" sz="1400" dirty="0"/>
              <a:t>Volcano plot to study relationship between reactions’ adjusted p-values and effect sizes, split into manually curated macro groups of reactions. Points over the horizontal lines represent differentially consistent reactions. Reactions on the left side of each plot are associated with Th17n cells and vice versa for the reactions on the right side.</a:t>
            </a:r>
          </a:p>
        </p:txBody>
      </p:sp>
      <p:sp>
        <p:nvSpPr>
          <p:cNvPr id="15" name="Segnaposto contenuto 5">
            <a:extLst>
              <a:ext uri="{FF2B5EF4-FFF2-40B4-BE49-F238E27FC236}">
                <a16:creationId xmlns:a16="http://schemas.microsoft.com/office/drawing/2014/main" id="{C170B972-FCE7-323D-F9D4-E5FBF5FF06FA}"/>
              </a:ext>
            </a:extLst>
          </p:cNvPr>
          <p:cNvSpPr txBox="1">
            <a:spLocks/>
          </p:cNvSpPr>
          <p:nvPr/>
        </p:nvSpPr>
        <p:spPr>
          <a:xfrm>
            <a:off x="7046343" y="5877891"/>
            <a:ext cx="4674915" cy="781806"/>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9pPr>
          </a:lstStyle>
          <a:p>
            <a:pPr marL="0" indent="0" algn="just">
              <a:buFont typeface="Wingdings 3" charset="2"/>
              <a:buNone/>
            </a:pPr>
            <a:r>
              <a:rPr lang="en-GB" dirty="0"/>
              <a:t>Differentially consistent reactions grouped by reaction subsystems. Each dot represents the effect-size for a specific reaction. A positive effect-size is associated with Th17p cells.</a:t>
            </a:r>
          </a:p>
        </p:txBody>
      </p:sp>
    </p:spTree>
    <p:extLst>
      <p:ext uri="{BB962C8B-B14F-4D97-AF65-F5344CB8AC3E}">
        <p14:creationId xmlns:p14="http://schemas.microsoft.com/office/powerpoint/2010/main" val="2389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6500F4E-B52F-04C5-D4F0-5E4E3CCB4D5F}"/>
              </a:ext>
            </a:extLst>
          </p:cNvPr>
          <p:cNvSpPr>
            <a:spLocks noGrp="1"/>
          </p:cNvSpPr>
          <p:nvPr>
            <p:ph type="title"/>
          </p:nvPr>
        </p:nvSpPr>
        <p:spPr/>
        <p:txBody>
          <a:bodyPr/>
          <a:lstStyle/>
          <a:p>
            <a:r>
              <a:rPr lang="it-IT" dirty="0" err="1"/>
              <a:t>What</a:t>
            </a:r>
            <a:r>
              <a:rPr lang="it-IT" dirty="0"/>
              <a:t> </a:t>
            </a:r>
            <a:r>
              <a:rPr lang="it-IT" dirty="0" err="1"/>
              <a:t>if</a:t>
            </a:r>
            <a:r>
              <a:rPr lang="it-IT" dirty="0"/>
              <a:t> </a:t>
            </a:r>
            <a:r>
              <a:rPr lang="it-IT" dirty="0" err="1"/>
              <a:t>we</a:t>
            </a:r>
            <a:r>
              <a:rPr lang="it-IT" dirty="0"/>
              <a:t> </a:t>
            </a:r>
            <a:r>
              <a:rPr lang="it-IT" dirty="0" err="1"/>
              <a:t>apply</a:t>
            </a:r>
            <a:r>
              <a:rPr lang="it-IT" dirty="0"/>
              <a:t> COMPASS on </a:t>
            </a:r>
            <a:r>
              <a:rPr lang="it-IT" dirty="0" err="1"/>
              <a:t>our</a:t>
            </a:r>
            <a:r>
              <a:rPr lang="it-IT" dirty="0"/>
              <a:t> data?</a:t>
            </a:r>
          </a:p>
        </p:txBody>
      </p:sp>
      <p:sp>
        <p:nvSpPr>
          <p:cNvPr id="6" name="TextBox 10">
            <a:extLst>
              <a:ext uri="{FF2B5EF4-FFF2-40B4-BE49-F238E27FC236}">
                <a16:creationId xmlns:a16="http://schemas.microsoft.com/office/drawing/2014/main" id="{FBC402B0-B6BB-4A61-3319-2BF0EB4022A4}"/>
              </a:ext>
            </a:extLst>
          </p:cNvPr>
          <p:cNvSpPr txBox="1">
            <a:spLocks noGrp="1"/>
          </p:cNvSpPr>
          <p:nvPr>
            <p:ph idx="1"/>
          </p:nvPr>
        </p:nvSpPr>
        <p:spPr>
          <a:xfrm>
            <a:off x="289691" y="1853248"/>
            <a:ext cx="10942031" cy="1328569"/>
          </a:xfrm>
          <a:prstGeom prst="rect">
            <a:avLst/>
          </a:prstGeom>
          <a:noFill/>
        </p:spPr>
        <p:txBody>
          <a:bodyPr wrap="square" rtlCol="0">
            <a:spAutoFit/>
          </a:bodyPr>
          <a:lstStyle/>
          <a:p>
            <a:pPr algn="just">
              <a:buFont typeface="Wingdings" pitchFamily="2" charset="2"/>
              <a:buChar char="Ø"/>
            </a:pPr>
            <a:r>
              <a:rPr lang="en-GB" sz="1800" b="1" dirty="0">
                <a:latin typeface="+mn-lt"/>
                <a:ea typeface="Cambria Math" panose="02040503050406030204" pitchFamily="18" charset="0"/>
              </a:rPr>
              <a:t>Disease</a:t>
            </a:r>
            <a:r>
              <a:rPr lang="en-GB" sz="1800" dirty="0">
                <a:latin typeface="+mn-lt"/>
                <a:ea typeface="Cambria Math" panose="02040503050406030204" pitchFamily="18" charset="0"/>
              </a:rPr>
              <a:t>: Experimental autoimmune encephalomyelitis (</a:t>
            </a:r>
            <a:r>
              <a:rPr lang="en-GB" sz="1800" b="1" dirty="0">
                <a:latin typeface="+mn-lt"/>
                <a:ea typeface="Cambria Math" panose="02040503050406030204" pitchFamily="18" charset="0"/>
              </a:rPr>
              <a:t>EAE</a:t>
            </a:r>
            <a:r>
              <a:rPr lang="en-GB" sz="1800" dirty="0">
                <a:latin typeface="+mn-lt"/>
                <a:ea typeface="Cambria Math" panose="02040503050406030204" pitchFamily="18" charset="0"/>
              </a:rPr>
              <a:t>)</a:t>
            </a:r>
          </a:p>
          <a:p>
            <a:pPr algn="just">
              <a:buFont typeface="Wingdings" pitchFamily="2" charset="2"/>
              <a:buChar char="Ø"/>
            </a:pPr>
            <a:r>
              <a:rPr lang="en-GB" sz="1800" b="1" dirty="0">
                <a:latin typeface="+mn-lt"/>
                <a:ea typeface="Cambria Math" panose="02040503050406030204" pitchFamily="18" charset="0"/>
              </a:rPr>
              <a:t>Objective</a:t>
            </a:r>
            <a:r>
              <a:rPr lang="en-GB" sz="1800" dirty="0">
                <a:latin typeface="+mn-lt"/>
                <a:ea typeface="Cambria Math" panose="02040503050406030204" pitchFamily="18" charset="0"/>
              </a:rPr>
              <a:t>: compare the leukocytes that are in the spinal cord in the diseased toward its control (mice injected with a mixture that recreates inflammation that is not EAE specific) in the two stages of disease (onset and chronic).</a:t>
            </a:r>
          </a:p>
        </p:txBody>
      </p:sp>
      <p:sp>
        <p:nvSpPr>
          <p:cNvPr id="23" name="Freccia destra 22">
            <a:extLst>
              <a:ext uri="{FF2B5EF4-FFF2-40B4-BE49-F238E27FC236}">
                <a16:creationId xmlns:a16="http://schemas.microsoft.com/office/drawing/2014/main" id="{738BD755-F44A-B58F-8772-9EABCF2484A3}"/>
              </a:ext>
            </a:extLst>
          </p:cNvPr>
          <p:cNvSpPr/>
          <p:nvPr/>
        </p:nvSpPr>
        <p:spPr>
          <a:xfrm>
            <a:off x="1964209" y="5024492"/>
            <a:ext cx="872103" cy="484632"/>
          </a:xfrm>
          <a:prstGeom prst="rightArrow">
            <a:avLst>
              <a:gd name="adj1" fmla="val 38208"/>
              <a:gd name="adj2" fmla="val 64740"/>
            </a:avLst>
          </a:prstGeom>
          <a:solidFill>
            <a:schemeClr val="tx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grpSp>
        <p:nvGrpSpPr>
          <p:cNvPr id="26" name="Gruppo 25">
            <a:extLst>
              <a:ext uri="{FF2B5EF4-FFF2-40B4-BE49-F238E27FC236}">
                <a16:creationId xmlns:a16="http://schemas.microsoft.com/office/drawing/2014/main" id="{97B988C2-3DF9-3864-AA84-B78E0EBE6BFA}"/>
              </a:ext>
            </a:extLst>
          </p:cNvPr>
          <p:cNvGrpSpPr/>
          <p:nvPr/>
        </p:nvGrpSpPr>
        <p:grpSpPr>
          <a:xfrm>
            <a:off x="833169" y="4700655"/>
            <a:ext cx="1134621" cy="1214458"/>
            <a:chOff x="646111" y="5067392"/>
            <a:chExt cx="1134621" cy="1214458"/>
          </a:xfrm>
        </p:grpSpPr>
        <p:grpSp>
          <p:nvGrpSpPr>
            <p:cNvPr id="22" name="Gruppo 21">
              <a:extLst>
                <a:ext uri="{FF2B5EF4-FFF2-40B4-BE49-F238E27FC236}">
                  <a16:creationId xmlns:a16="http://schemas.microsoft.com/office/drawing/2014/main" id="{7611660D-2276-8A77-E984-39F7C938F6AB}"/>
                </a:ext>
              </a:extLst>
            </p:cNvPr>
            <p:cNvGrpSpPr/>
            <p:nvPr/>
          </p:nvGrpSpPr>
          <p:grpSpPr>
            <a:xfrm>
              <a:off x="646111" y="5067392"/>
              <a:ext cx="1134621" cy="1019083"/>
              <a:chOff x="1903411" y="2514583"/>
              <a:chExt cx="2366659" cy="2125663"/>
            </a:xfrm>
          </p:grpSpPr>
          <p:pic>
            <p:nvPicPr>
              <p:cNvPr id="8" name="Elemento grafico 7" descr="Topo con riempimento a tinta unita">
                <a:extLst>
                  <a:ext uri="{FF2B5EF4-FFF2-40B4-BE49-F238E27FC236}">
                    <a16:creationId xmlns:a16="http://schemas.microsoft.com/office/drawing/2014/main" id="{18DB37BD-CEF8-3C09-580F-FF907E27B52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03411" y="2514583"/>
                <a:ext cx="2125663" cy="2125663"/>
              </a:xfrm>
              <a:prstGeom prst="rect">
                <a:avLst/>
              </a:prstGeom>
              <a:effectLst>
                <a:outerShdw blurRad="50800" dist="38100" dir="2700000" algn="tl" rotWithShape="0">
                  <a:prstClr val="black">
                    <a:alpha val="40000"/>
                  </a:prstClr>
                </a:outerShdw>
              </a:effectLst>
            </p:spPr>
          </p:pic>
          <p:pic>
            <p:nvPicPr>
              <p:cNvPr id="14" name="Elemento grafico 13" descr="Commento con fuoco con riempimento a tinta unita">
                <a:extLst>
                  <a:ext uri="{FF2B5EF4-FFF2-40B4-BE49-F238E27FC236}">
                    <a16:creationId xmlns:a16="http://schemas.microsoft.com/office/drawing/2014/main" id="{B0F7214B-8236-9347-250B-AB552E1169B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flipH="1">
                <a:off x="3355670" y="2588807"/>
                <a:ext cx="914400" cy="914400"/>
              </a:xfrm>
              <a:prstGeom prst="rect">
                <a:avLst/>
              </a:prstGeom>
              <a:effectLst>
                <a:outerShdw blurRad="50800" dist="38100" dir="2700000" algn="tl" rotWithShape="0">
                  <a:prstClr val="black">
                    <a:alpha val="40000"/>
                  </a:prstClr>
                </a:outerShdw>
              </a:effectLst>
            </p:spPr>
          </p:pic>
        </p:grpSp>
        <p:sp>
          <p:nvSpPr>
            <p:cNvPr id="24" name="CasellaDiTesto 23">
              <a:extLst>
                <a:ext uri="{FF2B5EF4-FFF2-40B4-BE49-F238E27FC236}">
                  <a16:creationId xmlns:a16="http://schemas.microsoft.com/office/drawing/2014/main" id="{1D454C03-8824-A017-1706-F328239424B0}"/>
                </a:ext>
              </a:extLst>
            </p:cNvPr>
            <p:cNvSpPr txBox="1"/>
            <p:nvPr/>
          </p:nvSpPr>
          <p:spPr>
            <a:xfrm>
              <a:off x="761186" y="5912518"/>
              <a:ext cx="914400" cy="369332"/>
            </a:xfrm>
            <a:prstGeom prst="rect">
              <a:avLst/>
            </a:prstGeom>
            <a:noFill/>
          </p:spPr>
          <p:txBody>
            <a:bodyPr wrap="square" rtlCol="0">
              <a:spAutoFit/>
            </a:bodyPr>
            <a:lstStyle/>
            <a:p>
              <a:r>
                <a:rPr lang="it-IT" dirty="0" err="1"/>
                <a:t>Onset</a:t>
              </a:r>
              <a:endParaRPr lang="it-IT" dirty="0"/>
            </a:p>
          </p:txBody>
        </p:sp>
      </p:grpSp>
      <p:grpSp>
        <p:nvGrpSpPr>
          <p:cNvPr id="27" name="Gruppo 26">
            <a:extLst>
              <a:ext uri="{FF2B5EF4-FFF2-40B4-BE49-F238E27FC236}">
                <a16:creationId xmlns:a16="http://schemas.microsoft.com/office/drawing/2014/main" id="{A1562ED1-C868-413B-515A-14D143532890}"/>
              </a:ext>
            </a:extLst>
          </p:cNvPr>
          <p:cNvGrpSpPr/>
          <p:nvPr/>
        </p:nvGrpSpPr>
        <p:grpSpPr>
          <a:xfrm>
            <a:off x="2864117" y="4700655"/>
            <a:ext cx="1356962" cy="1180759"/>
            <a:chOff x="2677059" y="5067392"/>
            <a:chExt cx="1356962" cy="1180759"/>
          </a:xfrm>
        </p:grpSpPr>
        <p:grpSp>
          <p:nvGrpSpPr>
            <p:cNvPr id="21" name="Gruppo 20">
              <a:extLst>
                <a:ext uri="{FF2B5EF4-FFF2-40B4-BE49-F238E27FC236}">
                  <a16:creationId xmlns:a16="http://schemas.microsoft.com/office/drawing/2014/main" id="{1068FBD1-8BAB-70BE-D2AB-F519A5728F07}"/>
                </a:ext>
              </a:extLst>
            </p:cNvPr>
            <p:cNvGrpSpPr/>
            <p:nvPr/>
          </p:nvGrpSpPr>
          <p:grpSpPr>
            <a:xfrm>
              <a:off x="2677059" y="5067392"/>
              <a:ext cx="1356962" cy="1019083"/>
              <a:chOff x="7442199" y="2366168"/>
              <a:chExt cx="2830432" cy="2125663"/>
            </a:xfrm>
          </p:grpSpPr>
          <p:pic>
            <p:nvPicPr>
              <p:cNvPr id="9" name="Elemento grafico 8" descr="Topo con riempimento a tinta unita">
                <a:extLst>
                  <a:ext uri="{FF2B5EF4-FFF2-40B4-BE49-F238E27FC236}">
                    <a16:creationId xmlns:a16="http://schemas.microsoft.com/office/drawing/2014/main" id="{9271E50C-5E82-3C62-7169-11A42AC9B2B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42199" y="2366168"/>
                <a:ext cx="2125663" cy="2125663"/>
              </a:xfrm>
              <a:prstGeom prst="rect">
                <a:avLst/>
              </a:prstGeom>
              <a:effectLst>
                <a:outerShdw blurRad="50800" dist="38100" dir="2700000" algn="tl" rotWithShape="0">
                  <a:prstClr val="black">
                    <a:alpha val="40000"/>
                  </a:prstClr>
                </a:outerShdw>
              </a:effectLst>
            </p:spPr>
          </p:pic>
          <p:pic>
            <p:nvPicPr>
              <p:cNvPr id="18" name="Elemento grafico 17" descr="Commento con fuoco con riempimento a tinta unita">
                <a:extLst>
                  <a:ext uri="{FF2B5EF4-FFF2-40B4-BE49-F238E27FC236}">
                    <a16:creationId xmlns:a16="http://schemas.microsoft.com/office/drawing/2014/main" id="{8841AE6E-1BA1-B00C-72EB-40BDE525F86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392574" flipH="1">
                <a:off x="9358231" y="2901047"/>
                <a:ext cx="914400" cy="914400"/>
              </a:xfrm>
              <a:prstGeom prst="rect">
                <a:avLst/>
              </a:prstGeom>
              <a:effectLst>
                <a:outerShdw blurRad="50800" dist="38100" dir="2700000" algn="tl" rotWithShape="0">
                  <a:prstClr val="black">
                    <a:alpha val="40000"/>
                  </a:prstClr>
                </a:outerShdw>
              </a:effectLst>
            </p:spPr>
          </p:pic>
          <p:pic>
            <p:nvPicPr>
              <p:cNvPr id="19" name="Elemento grafico 18" descr="Commento con fuoco con riempimento a tinta unita">
                <a:extLst>
                  <a:ext uri="{FF2B5EF4-FFF2-40B4-BE49-F238E27FC236}">
                    <a16:creationId xmlns:a16="http://schemas.microsoft.com/office/drawing/2014/main" id="{86DBEA1C-1ABD-87DA-873D-3C22F12CD9C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1032053" flipH="1">
                <a:off x="9052665" y="2526098"/>
                <a:ext cx="914400" cy="914400"/>
              </a:xfrm>
              <a:prstGeom prst="rect">
                <a:avLst/>
              </a:prstGeom>
              <a:effectLst>
                <a:outerShdw blurRad="50800" dist="38100" dir="2700000" algn="tl" rotWithShape="0">
                  <a:prstClr val="black">
                    <a:alpha val="40000"/>
                  </a:prstClr>
                </a:outerShdw>
              </a:effectLst>
            </p:spPr>
          </p:pic>
          <p:pic>
            <p:nvPicPr>
              <p:cNvPr id="20" name="Elemento grafico 19" descr="Commento con fuoco con riempimento a tinta unita">
                <a:extLst>
                  <a:ext uri="{FF2B5EF4-FFF2-40B4-BE49-F238E27FC236}">
                    <a16:creationId xmlns:a16="http://schemas.microsoft.com/office/drawing/2014/main" id="{5C892BF2-E73E-CD7E-1B07-EE74BE1B2F7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1324597" flipH="1">
                <a:off x="8560344" y="2415807"/>
                <a:ext cx="914400" cy="914400"/>
              </a:xfrm>
              <a:prstGeom prst="rect">
                <a:avLst/>
              </a:prstGeom>
              <a:effectLst>
                <a:outerShdw blurRad="50800" dist="38100" dir="2700000" algn="tl" rotWithShape="0">
                  <a:prstClr val="black">
                    <a:alpha val="40000"/>
                  </a:prstClr>
                </a:outerShdw>
              </a:effectLst>
            </p:spPr>
          </p:pic>
        </p:grpSp>
        <p:sp>
          <p:nvSpPr>
            <p:cNvPr id="25" name="CasellaDiTesto 24">
              <a:extLst>
                <a:ext uri="{FF2B5EF4-FFF2-40B4-BE49-F238E27FC236}">
                  <a16:creationId xmlns:a16="http://schemas.microsoft.com/office/drawing/2014/main" id="{999F8908-D73B-9150-DA66-2A7E04D381B3}"/>
                </a:ext>
              </a:extLst>
            </p:cNvPr>
            <p:cNvSpPr txBox="1"/>
            <p:nvPr/>
          </p:nvSpPr>
          <p:spPr>
            <a:xfrm>
              <a:off x="2724500" y="5878819"/>
              <a:ext cx="1114506" cy="369332"/>
            </a:xfrm>
            <a:prstGeom prst="rect">
              <a:avLst/>
            </a:prstGeom>
            <a:noFill/>
          </p:spPr>
          <p:txBody>
            <a:bodyPr wrap="square" rtlCol="0">
              <a:spAutoFit/>
            </a:bodyPr>
            <a:lstStyle/>
            <a:p>
              <a:r>
                <a:rPr lang="it-IT" dirty="0" err="1"/>
                <a:t>Chronic</a:t>
              </a:r>
              <a:endParaRPr lang="it-IT" dirty="0"/>
            </a:p>
          </p:txBody>
        </p:sp>
      </p:grpSp>
      <p:grpSp>
        <p:nvGrpSpPr>
          <p:cNvPr id="30" name="Gruppo 29">
            <a:extLst>
              <a:ext uri="{FF2B5EF4-FFF2-40B4-BE49-F238E27FC236}">
                <a16:creationId xmlns:a16="http://schemas.microsoft.com/office/drawing/2014/main" id="{84E5E3AD-488F-A45E-C25D-080DE5B9C6FE}"/>
              </a:ext>
            </a:extLst>
          </p:cNvPr>
          <p:cNvGrpSpPr/>
          <p:nvPr/>
        </p:nvGrpSpPr>
        <p:grpSpPr>
          <a:xfrm>
            <a:off x="6590958" y="4401483"/>
            <a:ext cx="1753126" cy="1480986"/>
            <a:chOff x="1842676" y="1214438"/>
            <a:chExt cx="4086637" cy="3452263"/>
          </a:xfrm>
        </p:grpSpPr>
        <p:sp>
          <p:nvSpPr>
            <p:cNvPr id="31" name="Ovale 30">
              <a:extLst>
                <a:ext uri="{FF2B5EF4-FFF2-40B4-BE49-F238E27FC236}">
                  <a16:creationId xmlns:a16="http://schemas.microsoft.com/office/drawing/2014/main" id="{A141721B-43A0-3771-CF3E-684AC610EBF9}"/>
                </a:ext>
              </a:extLst>
            </p:cNvPr>
            <p:cNvSpPr/>
            <p:nvPr/>
          </p:nvSpPr>
          <p:spPr>
            <a:xfrm>
              <a:off x="3686174" y="1621630"/>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Ovale 31">
              <a:extLst>
                <a:ext uri="{FF2B5EF4-FFF2-40B4-BE49-F238E27FC236}">
                  <a16:creationId xmlns:a16="http://schemas.microsoft.com/office/drawing/2014/main" id="{6C57E99E-DA26-107F-EAE4-8B1D33C16746}"/>
                </a:ext>
              </a:extLst>
            </p:cNvPr>
            <p:cNvSpPr/>
            <p:nvPr/>
          </p:nvSpPr>
          <p:spPr>
            <a:xfrm>
              <a:off x="3529011" y="1797842"/>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3" name="Ovale 32">
              <a:extLst>
                <a:ext uri="{FF2B5EF4-FFF2-40B4-BE49-F238E27FC236}">
                  <a16:creationId xmlns:a16="http://schemas.microsoft.com/office/drawing/2014/main" id="{FF4CC427-F5D2-B0FF-3C4E-CDC81C5CB419}"/>
                </a:ext>
              </a:extLst>
            </p:cNvPr>
            <p:cNvSpPr/>
            <p:nvPr/>
          </p:nvSpPr>
          <p:spPr>
            <a:xfrm>
              <a:off x="3886198" y="1709736"/>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4" name="Ovale 33">
              <a:extLst>
                <a:ext uri="{FF2B5EF4-FFF2-40B4-BE49-F238E27FC236}">
                  <a16:creationId xmlns:a16="http://schemas.microsoft.com/office/drawing/2014/main" id="{29A9993F-9A4C-3FF0-B27C-8834E68DABFD}"/>
                </a:ext>
              </a:extLst>
            </p:cNvPr>
            <p:cNvSpPr/>
            <p:nvPr/>
          </p:nvSpPr>
          <p:spPr>
            <a:xfrm>
              <a:off x="3736181" y="1864039"/>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5" name="Ovale 34">
              <a:extLst>
                <a:ext uri="{FF2B5EF4-FFF2-40B4-BE49-F238E27FC236}">
                  <a16:creationId xmlns:a16="http://schemas.microsoft.com/office/drawing/2014/main" id="{AA2AE4CD-C0D5-31E6-66E3-D0DA6A933A72}"/>
                </a:ext>
              </a:extLst>
            </p:cNvPr>
            <p:cNvSpPr/>
            <p:nvPr/>
          </p:nvSpPr>
          <p:spPr>
            <a:xfrm>
              <a:off x="3924299" y="1485896"/>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00C3930F-7B15-C4C4-0734-6B84E230F825}"/>
                </a:ext>
              </a:extLst>
            </p:cNvPr>
            <p:cNvSpPr/>
            <p:nvPr/>
          </p:nvSpPr>
          <p:spPr>
            <a:xfrm>
              <a:off x="3479005" y="1566859"/>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360D345F-852B-173A-B7FA-5EF7B352952F}"/>
                </a:ext>
              </a:extLst>
            </p:cNvPr>
            <p:cNvSpPr/>
            <p:nvPr/>
          </p:nvSpPr>
          <p:spPr>
            <a:xfrm>
              <a:off x="3686174" y="1408504"/>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Ovale 37">
              <a:extLst>
                <a:ext uri="{FF2B5EF4-FFF2-40B4-BE49-F238E27FC236}">
                  <a16:creationId xmlns:a16="http://schemas.microsoft.com/office/drawing/2014/main" id="{80EE27F4-22E1-BAF9-341A-1C18C33EB5E1}"/>
                </a:ext>
              </a:extLst>
            </p:cNvPr>
            <p:cNvSpPr/>
            <p:nvPr/>
          </p:nvSpPr>
          <p:spPr>
            <a:xfrm>
              <a:off x="4548503" y="215380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9" name="Ovale 38">
              <a:extLst>
                <a:ext uri="{FF2B5EF4-FFF2-40B4-BE49-F238E27FC236}">
                  <a16:creationId xmlns:a16="http://schemas.microsoft.com/office/drawing/2014/main" id="{F592A3C9-6ED6-3824-B926-E417D6A50F1C}"/>
                </a:ext>
              </a:extLst>
            </p:cNvPr>
            <p:cNvSpPr/>
            <p:nvPr/>
          </p:nvSpPr>
          <p:spPr>
            <a:xfrm>
              <a:off x="4930692" y="2074037"/>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0" name="Ovale 39">
              <a:extLst>
                <a:ext uri="{FF2B5EF4-FFF2-40B4-BE49-F238E27FC236}">
                  <a16:creationId xmlns:a16="http://schemas.microsoft.com/office/drawing/2014/main" id="{B4A22AFA-39DE-4568-130B-1E814C0621CC}"/>
                </a:ext>
              </a:extLst>
            </p:cNvPr>
            <p:cNvSpPr/>
            <p:nvPr/>
          </p:nvSpPr>
          <p:spPr>
            <a:xfrm>
              <a:off x="4691377" y="200140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C0F3E599-C027-5EEB-D2A2-6B4CDE30177D}"/>
                </a:ext>
              </a:extLst>
            </p:cNvPr>
            <p:cNvSpPr/>
            <p:nvPr/>
          </p:nvSpPr>
          <p:spPr>
            <a:xfrm>
              <a:off x="4467541" y="1872821"/>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Ovale 41">
              <a:extLst>
                <a:ext uri="{FF2B5EF4-FFF2-40B4-BE49-F238E27FC236}">
                  <a16:creationId xmlns:a16="http://schemas.microsoft.com/office/drawing/2014/main" id="{372C2A3C-CD14-0D5B-09FC-5E5574A35D04}"/>
                </a:ext>
              </a:extLst>
            </p:cNvPr>
            <p:cNvSpPr/>
            <p:nvPr/>
          </p:nvSpPr>
          <p:spPr>
            <a:xfrm>
              <a:off x="4315139" y="2066893"/>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47AD9D37-FFCF-0ECA-3486-F1D5182C5D4A}"/>
                </a:ext>
              </a:extLst>
            </p:cNvPr>
            <p:cNvSpPr/>
            <p:nvPr/>
          </p:nvSpPr>
          <p:spPr>
            <a:xfrm>
              <a:off x="4759242" y="225858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Ovale 43">
              <a:extLst>
                <a:ext uri="{FF2B5EF4-FFF2-40B4-BE49-F238E27FC236}">
                  <a16:creationId xmlns:a16="http://schemas.microsoft.com/office/drawing/2014/main" id="{A11B87D6-E87E-7BFD-A125-83F49370BB59}"/>
                </a:ext>
              </a:extLst>
            </p:cNvPr>
            <p:cNvSpPr/>
            <p:nvPr/>
          </p:nvSpPr>
          <p:spPr>
            <a:xfrm>
              <a:off x="4315139" y="231454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Ovale 44">
              <a:extLst>
                <a:ext uri="{FF2B5EF4-FFF2-40B4-BE49-F238E27FC236}">
                  <a16:creationId xmlns:a16="http://schemas.microsoft.com/office/drawing/2014/main" id="{E46A57F7-C899-BE5A-50D2-B62162E010CE}"/>
                </a:ext>
              </a:extLst>
            </p:cNvPr>
            <p:cNvSpPr/>
            <p:nvPr/>
          </p:nvSpPr>
          <p:spPr>
            <a:xfrm>
              <a:off x="4698520" y="173589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Ovale 45">
              <a:extLst>
                <a:ext uri="{FF2B5EF4-FFF2-40B4-BE49-F238E27FC236}">
                  <a16:creationId xmlns:a16="http://schemas.microsoft.com/office/drawing/2014/main" id="{A7C0D3D7-5047-8E94-01E7-FF4F2705E8C3}"/>
                </a:ext>
              </a:extLst>
            </p:cNvPr>
            <p:cNvSpPr/>
            <p:nvPr/>
          </p:nvSpPr>
          <p:spPr>
            <a:xfrm>
              <a:off x="4548503" y="2403841"/>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8E6422FA-9907-9868-EFBE-6056E4D05AE4}"/>
                </a:ext>
              </a:extLst>
            </p:cNvPr>
            <p:cNvSpPr/>
            <p:nvPr/>
          </p:nvSpPr>
          <p:spPr>
            <a:xfrm>
              <a:off x="4754479" y="2530046"/>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383C5BD5-C03D-0F77-02ED-800E3E26D03B}"/>
                </a:ext>
              </a:extLst>
            </p:cNvPr>
            <p:cNvSpPr/>
            <p:nvPr/>
          </p:nvSpPr>
          <p:spPr>
            <a:xfrm>
              <a:off x="4883067" y="186686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9" name="Ovale 48">
              <a:extLst>
                <a:ext uri="{FF2B5EF4-FFF2-40B4-BE49-F238E27FC236}">
                  <a16:creationId xmlns:a16="http://schemas.microsoft.com/office/drawing/2014/main" id="{AA5A1A24-0E6E-BF55-3C8D-7A1CF7114ABD}"/>
                </a:ext>
              </a:extLst>
            </p:cNvPr>
            <p:cNvSpPr/>
            <p:nvPr/>
          </p:nvSpPr>
          <p:spPr>
            <a:xfrm>
              <a:off x="4955696" y="236161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0" name="Ovale 49">
              <a:extLst>
                <a:ext uri="{FF2B5EF4-FFF2-40B4-BE49-F238E27FC236}">
                  <a16:creationId xmlns:a16="http://schemas.microsoft.com/office/drawing/2014/main" id="{6209E1D3-314E-521F-E790-96FA20197DC3}"/>
                </a:ext>
              </a:extLst>
            </p:cNvPr>
            <p:cNvSpPr/>
            <p:nvPr/>
          </p:nvSpPr>
          <p:spPr>
            <a:xfrm rot="9000000">
              <a:off x="3838574" y="2734868"/>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1" name="Ovale 50">
              <a:extLst>
                <a:ext uri="{FF2B5EF4-FFF2-40B4-BE49-F238E27FC236}">
                  <a16:creationId xmlns:a16="http://schemas.microsoft.com/office/drawing/2014/main" id="{BA115E14-0161-F7B7-4145-B4ACF0767DE9}"/>
                </a:ext>
              </a:extLst>
            </p:cNvPr>
            <p:cNvSpPr/>
            <p:nvPr/>
          </p:nvSpPr>
          <p:spPr>
            <a:xfrm rot="9000000">
              <a:off x="3681411" y="291108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2" name="Ovale 51">
              <a:extLst>
                <a:ext uri="{FF2B5EF4-FFF2-40B4-BE49-F238E27FC236}">
                  <a16:creationId xmlns:a16="http://schemas.microsoft.com/office/drawing/2014/main" id="{3B814445-0DF4-1F3B-E7BB-9DB2B7920AB4}"/>
                </a:ext>
              </a:extLst>
            </p:cNvPr>
            <p:cNvSpPr/>
            <p:nvPr/>
          </p:nvSpPr>
          <p:spPr>
            <a:xfrm rot="9000000">
              <a:off x="3681413" y="3123649"/>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3" name="Ovale 52">
              <a:extLst>
                <a:ext uri="{FF2B5EF4-FFF2-40B4-BE49-F238E27FC236}">
                  <a16:creationId xmlns:a16="http://schemas.microsoft.com/office/drawing/2014/main" id="{881F5F6A-C0C6-154D-C538-016A2D440BA4}"/>
                </a:ext>
              </a:extLst>
            </p:cNvPr>
            <p:cNvSpPr/>
            <p:nvPr/>
          </p:nvSpPr>
          <p:spPr>
            <a:xfrm rot="9000000">
              <a:off x="3931409" y="310651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4" name="Ovale 53">
              <a:extLst>
                <a:ext uri="{FF2B5EF4-FFF2-40B4-BE49-F238E27FC236}">
                  <a16:creationId xmlns:a16="http://schemas.microsoft.com/office/drawing/2014/main" id="{0640170E-0B05-29DD-8944-CC47E90F388E}"/>
                </a:ext>
              </a:extLst>
            </p:cNvPr>
            <p:cNvSpPr/>
            <p:nvPr/>
          </p:nvSpPr>
          <p:spPr>
            <a:xfrm rot="9000000">
              <a:off x="4063040" y="2811622"/>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5" name="Ovale 54">
              <a:extLst>
                <a:ext uri="{FF2B5EF4-FFF2-40B4-BE49-F238E27FC236}">
                  <a16:creationId xmlns:a16="http://schemas.microsoft.com/office/drawing/2014/main" id="{B175E60C-EF84-7B8D-DF76-1D4F21B94BCA}"/>
                </a:ext>
              </a:extLst>
            </p:cNvPr>
            <p:cNvSpPr/>
            <p:nvPr/>
          </p:nvSpPr>
          <p:spPr>
            <a:xfrm rot="9000000">
              <a:off x="4088595" y="300716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6" name="Ovale 55">
              <a:extLst>
                <a:ext uri="{FF2B5EF4-FFF2-40B4-BE49-F238E27FC236}">
                  <a16:creationId xmlns:a16="http://schemas.microsoft.com/office/drawing/2014/main" id="{0FDF4ED6-7440-E736-F545-FDF49B30AAFA}"/>
                </a:ext>
              </a:extLst>
            </p:cNvPr>
            <p:cNvSpPr/>
            <p:nvPr/>
          </p:nvSpPr>
          <p:spPr>
            <a:xfrm rot="9000000">
              <a:off x="3853790" y="2907809"/>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7" name="Ovale 56">
              <a:extLst>
                <a:ext uri="{FF2B5EF4-FFF2-40B4-BE49-F238E27FC236}">
                  <a16:creationId xmlns:a16="http://schemas.microsoft.com/office/drawing/2014/main" id="{FE7FEA34-DB80-6F08-48D0-4B689DA67C8F}"/>
                </a:ext>
              </a:extLst>
            </p:cNvPr>
            <p:cNvSpPr/>
            <p:nvPr/>
          </p:nvSpPr>
          <p:spPr>
            <a:xfrm rot="18880274">
              <a:off x="4962524" y="348433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8" name="Ovale 57">
              <a:extLst>
                <a:ext uri="{FF2B5EF4-FFF2-40B4-BE49-F238E27FC236}">
                  <a16:creationId xmlns:a16="http://schemas.microsoft.com/office/drawing/2014/main" id="{8335B708-7B65-25E4-1E47-48BECCD4E3F5}"/>
                </a:ext>
              </a:extLst>
            </p:cNvPr>
            <p:cNvSpPr/>
            <p:nvPr/>
          </p:nvSpPr>
          <p:spPr>
            <a:xfrm rot="18880274">
              <a:off x="5301532" y="324773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9FA5CE7B-2825-94D2-CFD4-3401148E0515}"/>
                </a:ext>
              </a:extLst>
            </p:cNvPr>
            <p:cNvSpPr/>
            <p:nvPr/>
          </p:nvSpPr>
          <p:spPr>
            <a:xfrm rot="18880274">
              <a:off x="5105398" y="333193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FFD7380F-D370-A650-2BA9-C91A554F5E01}"/>
                </a:ext>
              </a:extLst>
            </p:cNvPr>
            <p:cNvSpPr/>
            <p:nvPr/>
          </p:nvSpPr>
          <p:spPr>
            <a:xfrm rot="18880274">
              <a:off x="4881562" y="3203346"/>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1" name="Ovale 60">
              <a:extLst>
                <a:ext uri="{FF2B5EF4-FFF2-40B4-BE49-F238E27FC236}">
                  <a16:creationId xmlns:a16="http://schemas.microsoft.com/office/drawing/2014/main" id="{E9416AFB-6811-5FE4-B9C9-167FD6ED1040}"/>
                </a:ext>
              </a:extLst>
            </p:cNvPr>
            <p:cNvSpPr/>
            <p:nvPr/>
          </p:nvSpPr>
          <p:spPr>
            <a:xfrm rot="18880274">
              <a:off x="4729160" y="3397418"/>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2" name="Ovale 61">
              <a:extLst>
                <a:ext uri="{FF2B5EF4-FFF2-40B4-BE49-F238E27FC236}">
                  <a16:creationId xmlns:a16="http://schemas.microsoft.com/office/drawing/2014/main" id="{B5967C4B-60F6-2AA0-7FDB-DB3F4677335B}"/>
                </a:ext>
              </a:extLst>
            </p:cNvPr>
            <p:cNvSpPr/>
            <p:nvPr/>
          </p:nvSpPr>
          <p:spPr>
            <a:xfrm rot="18880274">
              <a:off x="5173263" y="358911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3" name="Ovale 62">
              <a:extLst>
                <a:ext uri="{FF2B5EF4-FFF2-40B4-BE49-F238E27FC236}">
                  <a16:creationId xmlns:a16="http://schemas.microsoft.com/office/drawing/2014/main" id="{69CA9782-042E-8F00-0400-1B5AE8105BFA}"/>
                </a:ext>
              </a:extLst>
            </p:cNvPr>
            <p:cNvSpPr/>
            <p:nvPr/>
          </p:nvSpPr>
          <p:spPr>
            <a:xfrm rot="18880274">
              <a:off x="4729160" y="364507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4" name="Ovale 63">
              <a:extLst>
                <a:ext uri="{FF2B5EF4-FFF2-40B4-BE49-F238E27FC236}">
                  <a16:creationId xmlns:a16="http://schemas.microsoft.com/office/drawing/2014/main" id="{8E3FBA99-CC99-1CC5-B2AA-A4E1DCC2BE94}"/>
                </a:ext>
              </a:extLst>
            </p:cNvPr>
            <p:cNvSpPr/>
            <p:nvPr/>
          </p:nvSpPr>
          <p:spPr>
            <a:xfrm rot="18880274">
              <a:off x="5112541" y="306642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5" name="Ovale 64">
              <a:extLst>
                <a:ext uri="{FF2B5EF4-FFF2-40B4-BE49-F238E27FC236}">
                  <a16:creationId xmlns:a16="http://schemas.microsoft.com/office/drawing/2014/main" id="{DD061098-B54F-EF7A-A3E6-8D38BFDE6183}"/>
                </a:ext>
              </a:extLst>
            </p:cNvPr>
            <p:cNvSpPr/>
            <p:nvPr/>
          </p:nvSpPr>
          <p:spPr>
            <a:xfrm rot="18880274">
              <a:off x="4962524" y="3734366"/>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Ovale 65">
              <a:extLst>
                <a:ext uri="{FF2B5EF4-FFF2-40B4-BE49-F238E27FC236}">
                  <a16:creationId xmlns:a16="http://schemas.microsoft.com/office/drawing/2014/main" id="{43F2D22C-FB5F-C24C-0232-6CD21C495C71}"/>
                </a:ext>
              </a:extLst>
            </p:cNvPr>
            <p:cNvSpPr/>
            <p:nvPr/>
          </p:nvSpPr>
          <p:spPr>
            <a:xfrm rot="18880274">
              <a:off x="4525922" y="3416777"/>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7" name="Ovale 66">
              <a:extLst>
                <a:ext uri="{FF2B5EF4-FFF2-40B4-BE49-F238E27FC236}">
                  <a16:creationId xmlns:a16="http://schemas.microsoft.com/office/drawing/2014/main" id="{720AEE4E-8330-4B35-5E80-E45E1B793E09}"/>
                </a:ext>
              </a:extLst>
            </p:cNvPr>
            <p:cNvSpPr/>
            <p:nvPr/>
          </p:nvSpPr>
          <p:spPr>
            <a:xfrm rot="18880274">
              <a:off x="4626213" y="3169125"/>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8" name="Ovale 67">
              <a:extLst>
                <a:ext uri="{FF2B5EF4-FFF2-40B4-BE49-F238E27FC236}">
                  <a16:creationId xmlns:a16="http://schemas.microsoft.com/office/drawing/2014/main" id="{A5CA895D-FF29-483A-266C-AB664606AB79}"/>
                </a:ext>
              </a:extLst>
            </p:cNvPr>
            <p:cNvSpPr/>
            <p:nvPr/>
          </p:nvSpPr>
          <p:spPr>
            <a:xfrm rot="18880274">
              <a:off x="4827347" y="2977599"/>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9" name="Ovale 68">
              <a:extLst>
                <a:ext uri="{FF2B5EF4-FFF2-40B4-BE49-F238E27FC236}">
                  <a16:creationId xmlns:a16="http://schemas.microsoft.com/office/drawing/2014/main" id="{B28ED149-C1F4-87EA-76E8-4508DA4525A1}"/>
                </a:ext>
              </a:extLst>
            </p:cNvPr>
            <p:cNvSpPr/>
            <p:nvPr/>
          </p:nvSpPr>
          <p:spPr>
            <a:xfrm>
              <a:off x="2861700" y="24654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0" name="Ovale 69">
              <a:extLst>
                <a:ext uri="{FF2B5EF4-FFF2-40B4-BE49-F238E27FC236}">
                  <a16:creationId xmlns:a16="http://schemas.microsoft.com/office/drawing/2014/main" id="{D0B4F8F0-01C7-BE9E-7846-DAED73A38241}"/>
                </a:ext>
              </a:extLst>
            </p:cNvPr>
            <p:cNvSpPr/>
            <p:nvPr/>
          </p:nvSpPr>
          <p:spPr>
            <a:xfrm>
              <a:off x="3243889" y="2385656"/>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1" name="Ovale 70">
              <a:extLst>
                <a:ext uri="{FF2B5EF4-FFF2-40B4-BE49-F238E27FC236}">
                  <a16:creationId xmlns:a16="http://schemas.microsoft.com/office/drawing/2014/main" id="{79EE06D4-5479-9068-82C9-1536D51E5A02}"/>
                </a:ext>
              </a:extLst>
            </p:cNvPr>
            <p:cNvSpPr/>
            <p:nvPr/>
          </p:nvSpPr>
          <p:spPr>
            <a:xfrm>
              <a:off x="3004574" y="23130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2" name="Ovale 71">
              <a:extLst>
                <a:ext uri="{FF2B5EF4-FFF2-40B4-BE49-F238E27FC236}">
                  <a16:creationId xmlns:a16="http://schemas.microsoft.com/office/drawing/2014/main" id="{E4371947-B591-5672-1304-02EB0499AC49}"/>
                </a:ext>
              </a:extLst>
            </p:cNvPr>
            <p:cNvSpPr/>
            <p:nvPr/>
          </p:nvSpPr>
          <p:spPr>
            <a:xfrm>
              <a:off x="3208733" y="1984412"/>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3" name="Ovale 72">
              <a:extLst>
                <a:ext uri="{FF2B5EF4-FFF2-40B4-BE49-F238E27FC236}">
                  <a16:creationId xmlns:a16="http://schemas.microsoft.com/office/drawing/2014/main" id="{3203A48E-F2B7-450F-DF84-7FF310F07B51}"/>
                </a:ext>
              </a:extLst>
            </p:cNvPr>
            <p:cNvSpPr/>
            <p:nvPr/>
          </p:nvSpPr>
          <p:spPr>
            <a:xfrm>
              <a:off x="3456970" y="24069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4" name="Ovale 73">
              <a:extLst>
                <a:ext uri="{FF2B5EF4-FFF2-40B4-BE49-F238E27FC236}">
                  <a16:creationId xmlns:a16="http://schemas.microsoft.com/office/drawing/2014/main" id="{322FE3DE-EB8F-ABB6-E8FB-95D54F89B2DB}"/>
                </a:ext>
              </a:extLst>
            </p:cNvPr>
            <p:cNvSpPr/>
            <p:nvPr/>
          </p:nvSpPr>
          <p:spPr>
            <a:xfrm>
              <a:off x="3072439" y="2570204"/>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5" name="Ovale 74">
              <a:extLst>
                <a:ext uri="{FF2B5EF4-FFF2-40B4-BE49-F238E27FC236}">
                  <a16:creationId xmlns:a16="http://schemas.microsoft.com/office/drawing/2014/main" id="{F9982C34-DEC9-659C-EB1E-532749504474}"/>
                </a:ext>
              </a:extLst>
            </p:cNvPr>
            <p:cNvSpPr/>
            <p:nvPr/>
          </p:nvSpPr>
          <p:spPr>
            <a:xfrm>
              <a:off x="3414114" y="2225756"/>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6" name="Ovale 75">
              <a:extLst>
                <a:ext uri="{FF2B5EF4-FFF2-40B4-BE49-F238E27FC236}">
                  <a16:creationId xmlns:a16="http://schemas.microsoft.com/office/drawing/2014/main" id="{8583AA67-7927-C8B9-C2D2-47F23E5CDC11}"/>
                </a:ext>
              </a:extLst>
            </p:cNvPr>
            <p:cNvSpPr/>
            <p:nvPr/>
          </p:nvSpPr>
          <p:spPr>
            <a:xfrm>
              <a:off x="3011717" y="204751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7" name="Ovale 76">
              <a:extLst>
                <a:ext uri="{FF2B5EF4-FFF2-40B4-BE49-F238E27FC236}">
                  <a16:creationId xmlns:a16="http://schemas.microsoft.com/office/drawing/2014/main" id="{22352CA7-5538-4826-FBCD-7082619A643F}"/>
                </a:ext>
              </a:extLst>
            </p:cNvPr>
            <p:cNvSpPr/>
            <p:nvPr/>
          </p:nvSpPr>
          <p:spPr>
            <a:xfrm>
              <a:off x="2861700" y="2715460"/>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8" name="Ovale 77">
              <a:extLst>
                <a:ext uri="{FF2B5EF4-FFF2-40B4-BE49-F238E27FC236}">
                  <a16:creationId xmlns:a16="http://schemas.microsoft.com/office/drawing/2014/main" id="{BFEAB906-A398-80FC-5542-3D079396CB4B}"/>
                </a:ext>
              </a:extLst>
            </p:cNvPr>
            <p:cNvSpPr/>
            <p:nvPr/>
          </p:nvSpPr>
          <p:spPr>
            <a:xfrm>
              <a:off x="3094691" y="2769921"/>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9" name="Ovale 78">
              <a:extLst>
                <a:ext uri="{FF2B5EF4-FFF2-40B4-BE49-F238E27FC236}">
                  <a16:creationId xmlns:a16="http://schemas.microsoft.com/office/drawing/2014/main" id="{434B6047-F136-27CB-03C9-3758FC4D9014}"/>
                </a:ext>
              </a:extLst>
            </p:cNvPr>
            <p:cNvSpPr/>
            <p:nvPr/>
          </p:nvSpPr>
          <p:spPr>
            <a:xfrm>
              <a:off x="3196264" y="217848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0" name="Ovale 79">
              <a:extLst>
                <a:ext uri="{FF2B5EF4-FFF2-40B4-BE49-F238E27FC236}">
                  <a16:creationId xmlns:a16="http://schemas.microsoft.com/office/drawing/2014/main" id="{0278D4D7-5DDC-24C2-C6D7-F36F50B7D609}"/>
                </a:ext>
              </a:extLst>
            </p:cNvPr>
            <p:cNvSpPr/>
            <p:nvPr/>
          </p:nvSpPr>
          <p:spPr>
            <a:xfrm>
              <a:off x="3311086" y="2613661"/>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1" name="Ovale 80">
              <a:extLst>
                <a:ext uri="{FF2B5EF4-FFF2-40B4-BE49-F238E27FC236}">
                  <a16:creationId xmlns:a16="http://schemas.microsoft.com/office/drawing/2014/main" id="{0531654C-CFA8-CA1B-C106-FC91341B0A00}"/>
                </a:ext>
              </a:extLst>
            </p:cNvPr>
            <p:cNvSpPr/>
            <p:nvPr/>
          </p:nvSpPr>
          <p:spPr>
            <a:xfrm>
              <a:off x="3907596" y="3883249"/>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2" name="Ovale 81">
              <a:extLst>
                <a:ext uri="{FF2B5EF4-FFF2-40B4-BE49-F238E27FC236}">
                  <a16:creationId xmlns:a16="http://schemas.microsoft.com/office/drawing/2014/main" id="{38973E2C-49F8-8AEA-1AB5-EAEED389C94B}"/>
                </a:ext>
              </a:extLst>
            </p:cNvPr>
            <p:cNvSpPr/>
            <p:nvPr/>
          </p:nvSpPr>
          <p:spPr>
            <a:xfrm>
              <a:off x="3376031" y="347492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3" name="Ovale 82">
              <a:extLst>
                <a:ext uri="{FF2B5EF4-FFF2-40B4-BE49-F238E27FC236}">
                  <a16:creationId xmlns:a16="http://schemas.microsoft.com/office/drawing/2014/main" id="{A53E37F2-827A-5D49-C6EE-7B16970ED522}"/>
                </a:ext>
              </a:extLst>
            </p:cNvPr>
            <p:cNvSpPr/>
            <p:nvPr/>
          </p:nvSpPr>
          <p:spPr>
            <a:xfrm>
              <a:off x="3136716" y="340229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4" name="Ovale 83">
              <a:extLst>
                <a:ext uri="{FF2B5EF4-FFF2-40B4-BE49-F238E27FC236}">
                  <a16:creationId xmlns:a16="http://schemas.microsoft.com/office/drawing/2014/main" id="{5EE49962-119D-0CDD-9171-2E17058A6F56}"/>
                </a:ext>
              </a:extLst>
            </p:cNvPr>
            <p:cNvSpPr/>
            <p:nvPr/>
          </p:nvSpPr>
          <p:spPr>
            <a:xfrm>
              <a:off x="3714023" y="377365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5" name="Ovale 84">
              <a:extLst>
                <a:ext uri="{FF2B5EF4-FFF2-40B4-BE49-F238E27FC236}">
                  <a16:creationId xmlns:a16="http://schemas.microsoft.com/office/drawing/2014/main" id="{34DB1128-7939-BE88-09FF-EEB2C968F8DC}"/>
                </a:ext>
              </a:extLst>
            </p:cNvPr>
            <p:cNvSpPr/>
            <p:nvPr/>
          </p:nvSpPr>
          <p:spPr>
            <a:xfrm>
              <a:off x="3703915" y="357926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6" name="Ovale 85">
              <a:extLst>
                <a:ext uri="{FF2B5EF4-FFF2-40B4-BE49-F238E27FC236}">
                  <a16:creationId xmlns:a16="http://schemas.microsoft.com/office/drawing/2014/main" id="{6FD1DEE1-7E2F-3CE9-DD2D-166F6CB9AD35}"/>
                </a:ext>
              </a:extLst>
            </p:cNvPr>
            <p:cNvSpPr/>
            <p:nvPr/>
          </p:nvSpPr>
          <p:spPr>
            <a:xfrm>
              <a:off x="3204581" y="3659474"/>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7" name="Ovale 86">
              <a:extLst>
                <a:ext uri="{FF2B5EF4-FFF2-40B4-BE49-F238E27FC236}">
                  <a16:creationId xmlns:a16="http://schemas.microsoft.com/office/drawing/2014/main" id="{FE101EDE-7ADF-8FC7-8A33-A8DBA935AA77}"/>
                </a:ext>
              </a:extLst>
            </p:cNvPr>
            <p:cNvSpPr/>
            <p:nvPr/>
          </p:nvSpPr>
          <p:spPr>
            <a:xfrm>
              <a:off x="3489140" y="363411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8" name="Ovale 87">
              <a:extLst>
                <a:ext uri="{FF2B5EF4-FFF2-40B4-BE49-F238E27FC236}">
                  <a16:creationId xmlns:a16="http://schemas.microsoft.com/office/drawing/2014/main" id="{6FBDD76A-B36C-5F2E-C6FD-9C8E23326839}"/>
                </a:ext>
              </a:extLst>
            </p:cNvPr>
            <p:cNvSpPr/>
            <p:nvPr/>
          </p:nvSpPr>
          <p:spPr>
            <a:xfrm>
              <a:off x="4158033" y="380857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9" name="Ovale 88">
              <a:extLst>
                <a:ext uri="{FF2B5EF4-FFF2-40B4-BE49-F238E27FC236}">
                  <a16:creationId xmlns:a16="http://schemas.microsoft.com/office/drawing/2014/main" id="{8E53A243-B08E-3BD7-CA71-AD7BD6212582}"/>
                </a:ext>
              </a:extLst>
            </p:cNvPr>
            <p:cNvSpPr/>
            <p:nvPr/>
          </p:nvSpPr>
          <p:spPr>
            <a:xfrm>
              <a:off x="3936100" y="3676142"/>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0" name="Ovale 89">
              <a:extLst>
                <a:ext uri="{FF2B5EF4-FFF2-40B4-BE49-F238E27FC236}">
                  <a16:creationId xmlns:a16="http://schemas.microsoft.com/office/drawing/2014/main" id="{76229B1C-B4E3-8349-1133-80335EBAB59F}"/>
                </a:ext>
              </a:extLst>
            </p:cNvPr>
            <p:cNvSpPr/>
            <p:nvPr/>
          </p:nvSpPr>
          <p:spPr>
            <a:xfrm>
              <a:off x="3556931" y="390224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1" name="Ovale 90">
              <a:extLst>
                <a:ext uri="{FF2B5EF4-FFF2-40B4-BE49-F238E27FC236}">
                  <a16:creationId xmlns:a16="http://schemas.microsoft.com/office/drawing/2014/main" id="{E0952DD7-5D9C-88AA-3EA6-4E7F15824330}"/>
                </a:ext>
              </a:extLst>
            </p:cNvPr>
            <p:cNvSpPr/>
            <p:nvPr/>
          </p:nvSpPr>
          <p:spPr>
            <a:xfrm>
              <a:off x="3328406" y="326775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2" name="Ovale 91">
              <a:extLst>
                <a:ext uri="{FF2B5EF4-FFF2-40B4-BE49-F238E27FC236}">
                  <a16:creationId xmlns:a16="http://schemas.microsoft.com/office/drawing/2014/main" id="{749B11CD-6CD1-177E-0E73-AFA38E1FA72B}"/>
                </a:ext>
              </a:extLst>
            </p:cNvPr>
            <p:cNvSpPr/>
            <p:nvPr/>
          </p:nvSpPr>
          <p:spPr>
            <a:xfrm>
              <a:off x="3401035" y="3804730"/>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93" name="Connettore 2 92">
              <a:extLst>
                <a:ext uri="{FF2B5EF4-FFF2-40B4-BE49-F238E27FC236}">
                  <a16:creationId xmlns:a16="http://schemas.microsoft.com/office/drawing/2014/main" id="{3A073FC3-5EE5-5074-AE0C-DA39056E00CF}"/>
                </a:ext>
              </a:extLst>
            </p:cNvPr>
            <p:cNvCxnSpPr>
              <a:cxnSpLocks/>
            </p:cNvCxnSpPr>
            <p:nvPr/>
          </p:nvCxnSpPr>
          <p:spPr>
            <a:xfrm flipV="1">
              <a:off x="2665286" y="1214438"/>
              <a:ext cx="0" cy="3065069"/>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94" name="Connettore 2 93">
              <a:extLst>
                <a:ext uri="{FF2B5EF4-FFF2-40B4-BE49-F238E27FC236}">
                  <a16:creationId xmlns:a16="http://schemas.microsoft.com/office/drawing/2014/main" id="{EE7823C1-71DD-96AE-9505-4880235EDC4E}"/>
                </a:ext>
              </a:extLst>
            </p:cNvPr>
            <p:cNvCxnSpPr>
              <a:cxnSpLocks/>
            </p:cNvCxnSpPr>
            <p:nvPr/>
          </p:nvCxnSpPr>
          <p:spPr>
            <a:xfrm>
              <a:off x="2665286" y="4285462"/>
              <a:ext cx="3264027" cy="0"/>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95" name="Rettangolo 94">
              <a:extLst>
                <a:ext uri="{FF2B5EF4-FFF2-40B4-BE49-F238E27FC236}">
                  <a16:creationId xmlns:a16="http://schemas.microsoft.com/office/drawing/2014/main" id="{B23E3688-5776-BD99-2906-52FA9CDB12AB}"/>
                </a:ext>
              </a:extLst>
            </p:cNvPr>
            <p:cNvSpPr/>
            <p:nvPr/>
          </p:nvSpPr>
          <p:spPr>
            <a:xfrm>
              <a:off x="3251180" y="4297369"/>
              <a:ext cx="2092239" cy="369332"/>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1</a:t>
              </a:r>
            </a:p>
          </p:txBody>
        </p:sp>
        <p:sp>
          <p:nvSpPr>
            <p:cNvPr id="96" name="Rettangolo 95">
              <a:extLst>
                <a:ext uri="{FF2B5EF4-FFF2-40B4-BE49-F238E27FC236}">
                  <a16:creationId xmlns:a16="http://schemas.microsoft.com/office/drawing/2014/main" id="{701309B1-46D8-D486-1B44-50968636862A}"/>
                </a:ext>
              </a:extLst>
            </p:cNvPr>
            <p:cNvSpPr/>
            <p:nvPr/>
          </p:nvSpPr>
          <p:spPr>
            <a:xfrm rot="16200000">
              <a:off x="981224" y="2659379"/>
              <a:ext cx="2092238" cy="369333"/>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2</a:t>
              </a:r>
            </a:p>
          </p:txBody>
        </p:sp>
      </p:grpSp>
      <p:sp>
        <p:nvSpPr>
          <p:cNvPr id="97" name="CasellaDiTesto 96">
            <a:extLst>
              <a:ext uri="{FF2B5EF4-FFF2-40B4-BE49-F238E27FC236}">
                <a16:creationId xmlns:a16="http://schemas.microsoft.com/office/drawing/2014/main" id="{E072BB7E-5941-B003-A890-872ED5DE1368}"/>
              </a:ext>
            </a:extLst>
          </p:cNvPr>
          <p:cNvSpPr txBox="1"/>
          <p:nvPr/>
        </p:nvSpPr>
        <p:spPr>
          <a:xfrm>
            <a:off x="4749338" y="4842268"/>
            <a:ext cx="1853959" cy="646331"/>
          </a:xfrm>
          <a:prstGeom prst="rect">
            <a:avLst/>
          </a:prstGeom>
          <a:noFill/>
        </p:spPr>
        <p:txBody>
          <a:bodyPr wrap="square" rtlCol="0">
            <a:spAutoFit/>
          </a:bodyPr>
          <a:lstStyle/>
          <a:p>
            <a:pPr algn="ctr"/>
            <a:r>
              <a:rPr lang="it-IT" dirty="0"/>
              <a:t>Single-Cell RNA-</a:t>
            </a:r>
            <a:r>
              <a:rPr lang="it-IT" dirty="0" err="1"/>
              <a:t>Seq</a:t>
            </a:r>
            <a:r>
              <a:rPr lang="it-IT" dirty="0"/>
              <a:t> Data</a:t>
            </a:r>
          </a:p>
        </p:txBody>
      </p:sp>
      <p:grpSp>
        <p:nvGrpSpPr>
          <p:cNvPr id="167" name="Gruppo 166">
            <a:extLst>
              <a:ext uri="{FF2B5EF4-FFF2-40B4-BE49-F238E27FC236}">
                <a16:creationId xmlns:a16="http://schemas.microsoft.com/office/drawing/2014/main" id="{BC0B438A-4CF8-6E0D-4CBF-7860949ABD86}"/>
              </a:ext>
            </a:extLst>
          </p:cNvPr>
          <p:cNvGrpSpPr/>
          <p:nvPr/>
        </p:nvGrpSpPr>
        <p:grpSpPr>
          <a:xfrm>
            <a:off x="9895468" y="4401483"/>
            <a:ext cx="1753125" cy="1480986"/>
            <a:chOff x="9394513" y="5167803"/>
            <a:chExt cx="1753125" cy="1480986"/>
          </a:xfrm>
        </p:grpSpPr>
        <p:sp>
          <p:nvSpPr>
            <p:cNvPr id="106" name="Ovale 105">
              <a:extLst>
                <a:ext uri="{FF2B5EF4-FFF2-40B4-BE49-F238E27FC236}">
                  <a16:creationId xmlns:a16="http://schemas.microsoft.com/office/drawing/2014/main" id="{538E4352-355D-B30D-2F6D-0B92A7FA19C4}"/>
                </a:ext>
              </a:extLst>
            </p:cNvPr>
            <p:cNvSpPr/>
            <p:nvPr/>
          </p:nvSpPr>
          <p:spPr>
            <a:xfrm>
              <a:off x="10555284" y="5570784"/>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7" name="Ovale 106">
              <a:extLst>
                <a:ext uri="{FF2B5EF4-FFF2-40B4-BE49-F238E27FC236}">
                  <a16:creationId xmlns:a16="http://schemas.microsoft.com/office/drawing/2014/main" id="{D1801F6A-69FC-9E96-F4AA-6E62BD019827}"/>
                </a:ext>
              </a:extLst>
            </p:cNvPr>
            <p:cNvSpPr/>
            <p:nvPr/>
          </p:nvSpPr>
          <p:spPr>
            <a:xfrm>
              <a:off x="10719240" y="5536562"/>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8" name="Ovale 107">
              <a:extLst>
                <a:ext uri="{FF2B5EF4-FFF2-40B4-BE49-F238E27FC236}">
                  <a16:creationId xmlns:a16="http://schemas.microsoft.com/office/drawing/2014/main" id="{364A4D5A-494F-F98B-D81D-130FCE863E44}"/>
                </a:ext>
              </a:extLst>
            </p:cNvPr>
            <p:cNvSpPr/>
            <p:nvPr/>
          </p:nvSpPr>
          <p:spPr>
            <a:xfrm>
              <a:off x="10616576" y="5505406"/>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9" name="Ovale 108">
              <a:extLst>
                <a:ext uri="{FF2B5EF4-FFF2-40B4-BE49-F238E27FC236}">
                  <a16:creationId xmlns:a16="http://schemas.microsoft.com/office/drawing/2014/main" id="{9D1B630F-B607-57FF-4C62-75D87FFC765F}"/>
                </a:ext>
              </a:extLst>
            </p:cNvPr>
            <p:cNvSpPr/>
            <p:nvPr/>
          </p:nvSpPr>
          <p:spPr>
            <a:xfrm>
              <a:off x="10520553" y="5450243"/>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0" name="Ovale 109">
              <a:extLst>
                <a:ext uri="{FF2B5EF4-FFF2-40B4-BE49-F238E27FC236}">
                  <a16:creationId xmlns:a16="http://schemas.microsoft.com/office/drawing/2014/main" id="{915DABEA-6CD4-E93F-34FF-058DADCFD731}"/>
                </a:ext>
              </a:extLst>
            </p:cNvPr>
            <p:cNvSpPr/>
            <p:nvPr/>
          </p:nvSpPr>
          <p:spPr>
            <a:xfrm>
              <a:off x="10455174" y="5533498"/>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1" name="Ovale 110">
              <a:extLst>
                <a:ext uri="{FF2B5EF4-FFF2-40B4-BE49-F238E27FC236}">
                  <a16:creationId xmlns:a16="http://schemas.microsoft.com/office/drawing/2014/main" id="{36A49B64-E3F5-8F07-8B42-3D9A269F8C13}"/>
                </a:ext>
              </a:extLst>
            </p:cNvPr>
            <p:cNvSpPr/>
            <p:nvPr/>
          </p:nvSpPr>
          <p:spPr>
            <a:xfrm>
              <a:off x="10645689" y="5615732"/>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2" name="Ovale 111">
              <a:extLst>
                <a:ext uri="{FF2B5EF4-FFF2-40B4-BE49-F238E27FC236}">
                  <a16:creationId xmlns:a16="http://schemas.microsoft.com/office/drawing/2014/main" id="{7FA104E4-B6DC-459B-BF00-E5BC9EFC6C53}"/>
                </a:ext>
              </a:extLst>
            </p:cNvPr>
            <p:cNvSpPr/>
            <p:nvPr/>
          </p:nvSpPr>
          <p:spPr>
            <a:xfrm>
              <a:off x="10455174" y="5639738"/>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3" name="Ovale 112">
              <a:extLst>
                <a:ext uri="{FF2B5EF4-FFF2-40B4-BE49-F238E27FC236}">
                  <a16:creationId xmlns:a16="http://schemas.microsoft.com/office/drawing/2014/main" id="{92944F90-10BB-9088-2842-24AC2085D7DF}"/>
                </a:ext>
              </a:extLst>
            </p:cNvPr>
            <p:cNvSpPr/>
            <p:nvPr/>
          </p:nvSpPr>
          <p:spPr>
            <a:xfrm>
              <a:off x="10619640" y="5391505"/>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4" name="Ovale 113">
              <a:extLst>
                <a:ext uri="{FF2B5EF4-FFF2-40B4-BE49-F238E27FC236}">
                  <a16:creationId xmlns:a16="http://schemas.microsoft.com/office/drawing/2014/main" id="{B9285016-D958-64CB-584D-0BCA41FAF36C}"/>
                </a:ext>
              </a:extLst>
            </p:cNvPr>
            <p:cNvSpPr/>
            <p:nvPr/>
          </p:nvSpPr>
          <p:spPr>
            <a:xfrm>
              <a:off x="10555284" y="5678045"/>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5" name="Ovale 114">
              <a:extLst>
                <a:ext uri="{FF2B5EF4-FFF2-40B4-BE49-F238E27FC236}">
                  <a16:creationId xmlns:a16="http://schemas.microsoft.com/office/drawing/2014/main" id="{F1D7ED57-C14A-0DE7-3A32-1DB1591D1F25}"/>
                </a:ext>
              </a:extLst>
            </p:cNvPr>
            <p:cNvSpPr/>
            <p:nvPr/>
          </p:nvSpPr>
          <p:spPr>
            <a:xfrm>
              <a:off x="10643646" y="5732186"/>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6" name="Ovale 115">
              <a:extLst>
                <a:ext uri="{FF2B5EF4-FFF2-40B4-BE49-F238E27FC236}">
                  <a16:creationId xmlns:a16="http://schemas.microsoft.com/office/drawing/2014/main" id="{35CBB741-5394-045D-2D99-06D05CCF973D}"/>
                </a:ext>
              </a:extLst>
            </p:cNvPr>
            <p:cNvSpPr/>
            <p:nvPr/>
          </p:nvSpPr>
          <p:spPr>
            <a:xfrm>
              <a:off x="10698809" y="5447689"/>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7" name="Ovale 116">
              <a:extLst>
                <a:ext uri="{FF2B5EF4-FFF2-40B4-BE49-F238E27FC236}">
                  <a16:creationId xmlns:a16="http://schemas.microsoft.com/office/drawing/2014/main" id="{744A7E2E-839E-DAED-A211-7E75A3196C9A}"/>
                </a:ext>
              </a:extLst>
            </p:cNvPr>
            <p:cNvSpPr/>
            <p:nvPr/>
          </p:nvSpPr>
          <p:spPr>
            <a:xfrm>
              <a:off x="10729966" y="5659930"/>
              <a:ext cx="110326" cy="11032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161" name="Connettore 2 160">
              <a:extLst>
                <a:ext uri="{FF2B5EF4-FFF2-40B4-BE49-F238E27FC236}">
                  <a16:creationId xmlns:a16="http://schemas.microsoft.com/office/drawing/2014/main" id="{F1FEFC47-0DE6-EE66-A1D0-9B50D10C7FCE}"/>
                </a:ext>
              </a:extLst>
            </p:cNvPr>
            <p:cNvCxnSpPr>
              <a:cxnSpLocks/>
            </p:cNvCxnSpPr>
            <p:nvPr/>
          </p:nvCxnSpPr>
          <p:spPr>
            <a:xfrm flipV="1">
              <a:off x="9747403" y="5167803"/>
              <a:ext cx="0" cy="1314884"/>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162" name="Connettore 2 161">
              <a:extLst>
                <a:ext uri="{FF2B5EF4-FFF2-40B4-BE49-F238E27FC236}">
                  <a16:creationId xmlns:a16="http://schemas.microsoft.com/office/drawing/2014/main" id="{62C59B2D-AF53-9B66-B7D2-EEC0DF91244E}"/>
                </a:ext>
              </a:extLst>
            </p:cNvPr>
            <p:cNvCxnSpPr>
              <a:cxnSpLocks/>
            </p:cNvCxnSpPr>
            <p:nvPr/>
          </p:nvCxnSpPr>
          <p:spPr>
            <a:xfrm>
              <a:off x="9747403" y="6485241"/>
              <a:ext cx="1400235" cy="0"/>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163" name="Rettangolo 162">
              <a:extLst>
                <a:ext uri="{FF2B5EF4-FFF2-40B4-BE49-F238E27FC236}">
                  <a16:creationId xmlns:a16="http://schemas.microsoft.com/office/drawing/2014/main" id="{195A3779-9B79-6F28-5A64-AED779766C8C}"/>
                </a:ext>
              </a:extLst>
            </p:cNvPr>
            <p:cNvSpPr/>
            <p:nvPr/>
          </p:nvSpPr>
          <p:spPr>
            <a:xfrm>
              <a:off x="9998746" y="6490349"/>
              <a:ext cx="897549" cy="158440"/>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1</a:t>
              </a:r>
            </a:p>
          </p:txBody>
        </p:sp>
        <p:sp>
          <p:nvSpPr>
            <p:cNvPr id="164" name="Rettangolo 163">
              <a:extLst>
                <a:ext uri="{FF2B5EF4-FFF2-40B4-BE49-F238E27FC236}">
                  <a16:creationId xmlns:a16="http://schemas.microsoft.com/office/drawing/2014/main" id="{CA606C8B-D3C1-315C-C9A8-4A7882691E73}"/>
                </a:ext>
              </a:extLst>
            </p:cNvPr>
            <p:cNvSpPr/>
            <p:nvPr/>
          </p:nvSpPr>
          <p:spPr>
            <a:xfrm rot="16200000">
              <a:off x="9024958" y="5787668"/>
              <a:ext cx="897549" cy="158440"/>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2</a:t>
              </a:r>
            </a:p>
          </p:txBody>
        </p:sp>
      </p:grpSp>
      <p:sp>
        <p:nvSpPr>
          <p:cNvPr id="166" name="CasellaDiTesto 165">
            <a:extLst>
              <a:ext uri="{FF2B5EF4-FFF2-40B4-BE49-F238E27FC236}">
                <a16:creationId xmlns:a16="http://schemas.microsoft.com/office/drawing/2014/main" id="{CDE15D8E-092C-575E-BE37-12729CB84259}"/>
              </a:ext>
            </a:extLst>
          </p:cNvPr>
          <p:cNvSpPr txBox="1"/>
          <p:nvPr/>
        </p:nvSpPr>
        <p:spPr>
          <a:xfrm>
            <a:off x="8542740" y="4990149"/>
            <a:ext cx="1385502" cy="369332"/>
          </a:xfrm>
          <a:prstGeom prst="rect">
            <a:avLst/>
          </a:prstGeom>
          <a:noFill/>
        </p:spPr>
        <p:txBody>
          <a:bodyPr wrap="square" rtlCol="0">
            <a:spAutoFit/>
          </a:bodyPr>
          <a:lstStyle/>
          <a:p>
            <a:pPr algn="ctr"/>
            <a:r>
              <a:rPr lang="it-IT" dirty="0"/>
              <a:t>CD4 </a:t>
            </a:r>
            <a:r>
              <a:rPr lang="it-IT" dirty="0" err="1"/>
              <a:t>cells</a:t>
            </a:r>
            <a:endParaRPr lang="it-IT" dirty="0"/>
          </a:p>
        </p:txBody>
      </p:sp>
      <p:sp>
        <p:nvSpPr>
          <p:cNvPr id="3" name="TextBox 2">
            <a:extLst>
              <a:ext uri="{FF2B5EF4-FFF2-40B4-BE49-F238E27FC236}">
                <a16:creationId xmlns:a16="http://schemas.microsoft.com/office/drawing/2014/main" id="{AF6C5D88-B371-E9FF-E712-ADBC41216D35}"/>
              </a:ext>
            </a:extLst>
          </p:cNvPr>
          <p:cNvSpPr txBox="1"/>
          <p:nvPr/>
        </p:nvSpPr>
        <p:spPr>
          <a:xfrm>
            <a:off x="337193" y="3177347"/>
            <a:ext cx="10938165" cy="923330"/>
          </a:xfrm>
          <a:prstGeom prst="rect">
            <a:avLst/>
          </a:prstGeom>
          <a:noFill/>
        </p:spPr>
        <p:txBody>
          <a:bodyPr wrap="square" rtlCol="0">
            <a:spAutoFit/>
          </a:bodyPr>
          <a:lstStyle/>
          <a:p>
            <a:pPr marL="285750" indent="-285750">
              <a:buClr>
                <a:schemeClr val="bg2">
                  <a:lumMod val="60000"/>
                  <a:lumOff val="40000"/>
                </a:schemeClr>
              </a:buClr>
              <a:buSzPct val="100000"/>
              <a:buFont typeface="Wingdings" pitchFamily="2" charset="2"/>
              <a:buChar char="Ø"/>
            </a:pPr>
            <a:r>
              <a:rPr lang="en-GB" sz="1800" b="1" dirty="0">
                <a:latin typeface="+mn-lt"/>
                <a:ea typeface="Cambria Math" panose="02040503050406030204" pitchFamily="18" charset="0"/>
              </a:rPr>
              <a:t>Assumption</a:t>
            </a:r>
            <a:r>
              <a:rPr lang="en-GB" sz="1800" dirty="0">
                <a:latin typeface="+mn-lt"/>
                <a:ea typeface="Cambria Math" panose="02040503050406030204" pitchFamily="18" charset="0"/>
              </a:rPr>
              <a:t>: These diseases are influenced, if not induced, by precisely this migration of leukocytes from the blood into the central nervous system</a:t>
            </a:r>
          </a:p>
          <a:p>
            <a:endParaRPr lang="en-GB" dirty="0"/>
          </a:p>
        </p:txBody>
      </p:sp>
    </p:spTree>
    <p:extLst>
      <p:ext uri="{BB962C8B-B14F-4D97-AF65-F5344CB8AC3E}">
        <p14:creationId xmlns:p14="http://schemas.microsoft.com/office/powerpoint/2010/main" val="64612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53" presetClass="entr" presetSubtype="16" fill="hold" nodeType="with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p:cTn id="12" dur="500" fill="hold"/>
                                        <p:tgtEl>
                                          <p:spTgt spid="26"/>
                                        </p:tgtEl>
                                        <p:attrNameLst>
                                          <p:attrName>ppt_w</p:attrName>
                                        </p:attrNameLst>
                                      </p:cBhvr>
                                      <p:tavLst>
                                        <p:tav tm="0">
                                          <p:val>
                                            <p:fltVal val="0"/>
                                          </p:val>
                                        </p:tav>
                                        <p:tav tm="100000">
                                          <p:val>
                                            <p:strVal val="#ppt_w"/>
                                          </p:val>
                                        </p:tav>
                                      </p:tavLst>
                                    </p:anim>
                                    <p:anim calcmode="lin" valueType="num">
                                      <p:cBhvr>
                                        <p:cTn id="13" dur="500" fill="hold"/>
                                        <p:tgtEl>
                                          <p:spTgt spid="26"/>
                                        </p:tgtEl>
                                        <p:attrNameLst>
                                          <p:attrName>ppt_h</p:attrName>
                                        </p:attrNameLst>
                                      </p:cBhvr>
                                      <p:tavLst>
                                        <p:tav tm="0">
                                          <p:val>
                                            <p:fltVal val="0"/>
                                          </p:val>
                                        </p:tav>
                                        <p:tav tm="100000">
                                          <p:val>
                                            <p:strVal val="#ppt_h"/>
                                          </p:val>
                                        </p:tav>
                                      </p:tavLst>
                                    </p:anim>
                                    <p:animEffect transition="in" filter="fade">
                                      <p:cBhvr>
                                        <p:cTn id="14" dur="500"/>
                                        <p:tgtEl>
                                          <p:spTgt spid="26"/>
                                        </p:tgtEl>
                                      </p:cBhvr>
                                    </p:animEffect>
                                  </p:childTnLst>
                                </p:cTn>
                              </p:par>
                              <p:par>
                                <p:cTn id="15" presetID="53" presetClass="entr" presetSubtype="16"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500" fill="hold"/>
                                        <p:tgtEl>
                                          <p:spTgt spid="27"/>
                                        </p:tgtEl>
                                        <p:attrNameLst>
                                          <p:attrName>ppt_w</p:attrName>
                                        </p:attrNameLst>
                                      </p:cBhvr>
                                      <p:tavLst>
                                        <p:tav tm="0">
                                          <p:val>
                                            <p:fltVal val="0"/>
                                          </p:val>
                                        </p:tav>
                                        <p:tav tm="100000">
                                          <p:val>
                                            <p:strVal val="#ppt_w"/>
                                          </p:val>
                                        </p:tav>
                                      </p:tavLst>
                                    </p:anim>
                                    <p:anim calcmode="lin" valueType="num">
                                      <p:cBhvr>
                                        <p:cTn id="18" dur="500" fill="hold"/>
                                        <p:tgtEl>
                                          <p:spTgt spid="27"/>
                                        </p:tgtEl>
                                        <p:attrNameLst>
                                          <p:attrName>ppt_h</p:attrName>
                                        </p:attrNameLst>
                                      </p:cBhvr>
                                      <p:tavLst>
                                        <p:tav tm="0">
                                          <p:val>
                                            <p:fltVal val="0"/>
                                          </p:val>
                                        </p:tav>
                                        <p:tav tm="100000">
                                          <p:val>
                                            <p:strVal val="#ppt_h"/>
                                          </p:val>
                                        </p:tav>
                                      </p:tavLst>
                                    </p:anim>
                                    <p:animEffect transition="in" filter="fade">
                                      <p:cBhvr>
                                        <p:cTn id="19" dur="500"/>
                                        <p:tgtEl>
                                          <p:spTgt spid="27"/>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 calcmode="lin" valueType="num">
                                      <p:cBhvr>
                                        <p:cTn id="24" dur="500" fill="hold"/>
                                        <p:tgtEl>
                                          <p:spTgt spid="3"/>
                                        </p:tgtEl>
                                        <p:attrNameLst>
                                          <p:attrName>ppt_w</p:attrName>
                                        </p:attrNameLst>
                                      </p:cBhvr>
                                      <p:tavLst>
                                        <p:tav tm="0">
                                          <p:val>
                                            <p:fltVal val="0"/>
                                          </p:val>
                                        </p:tav>
                                        <p:tav tm="100000">
                                          <p:val>
                                            <p:strVal val="#ppt_w"/>
                                          </p:val>
                                        </p:tav>
                                      </p:tavLst>
                                    </p:anim>
                                    <p:anim calcmode="lin" valueType="num">
                                      <p:cBhvr>
                                        <p:cTn id="25" dur="500" fill="hold"/>
                                        <p:tgtEl>
                                          <p:spTgt spid="3"/>
                                        </p:tgtEl>
                                        <p:attrNameLst>
                                          <p:attrName>ppt_h</p:attrName>
                                        </p:attrNameLst>
                                      </p:cBhvr>
                                      <p:tavLst>
                                        <p:tav tm="0">
                                          <p:val>
                                            <p:fltVal val="0"/>
                                          </p:val>
                                        </p:tav>
                                        <p:tav tm="100000">
                                          <p:val>
                                            <p:strVal val="#ppt_h"/>
                                          </p:val>
                                        </p:tav>
                                      </p:tavLst>
                                    </p:anim>
                                    <p:animEffect transition="in" filter="fade">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53" presetClass="entr" presetSubtype="16" fill="hold" nodeType="clickEffect">
                                  <p:stCondLst>
                                    <p:cond delay="0"/>
                                  </p:stCondLst>
                                  <p:childTnLst>
                                    <p:set>
                                      <p:cBhvr>
                                        <p:cTn id="30" dur="1" fill="hold">
                                          <p:stCondLst>
                                            <p:cond delay="0"/>
                                          </p:stCondLst>
                                        </p:cTn>
                                        <p:tgtEl>
                                          <p:spTgt spid="30"/>
                                        </p:tgtEl>
                                        <p:attrNameLst>
                                          <p:attrName>style.visibility</p:attrName>
                                        </p:attrNameLst>
                                      </p:cBhvr>
                                      <p:to>
                                        <p:strVal val="visible"/>
                                      </p:to>
                                    </p:set>
                                    <p:anim calcmode="lin" valueType="num">
                                      <p:cBhvr>
                                        <p:cTn id="31" dur="500" fill="hold"/>
                                        <p:tgtEl>
                                          <p:spTgt spid="30"/>
                                        </p:tgtEl>
                                        <p:attrNameLst>
                                          <p:attrName>ppt_w</p:attrName>
                                        </p:attrNameLst>
                                      </p:cBhvr>
                                      <p:tavLst>
                                        <p:tav tm="0">
                                          <p:val>
                                            <p:fltVal val="0"/>
                                          </p:val>
                                        </p:tav>
                                        <p:tav tm="100000">
                                          <p:val>
                                            <p:strVal val="#ppt_w"/>
                                          </p:val>
                                        </p:tav>
                                      </p:tavLst>
                                    </p:anim>
                                    <p:anim calcmode="lin" valueType="num">
                                      <p:cBhvr>
                                        <p:cTn id="32" dur="500" fill="hold"/>
                                        <p:tgtEl>
                                          <p:spTgt spid="30"/>
                                        </p:tgtEl>
                                        <p:attrNameLst>
                                          <p:attrName>ppt_h</p:attrName>
                                        </p:attrNameLst>
                                      </p:cBhvr>
                                      <p:tavLst>
                                        <p:tav tm="0">
                                          <p:val>
                                            <p:fltVal val="0"/>
                                          </p:val>
                                        </p:tav>
                                        <p:tav tm="100000">
                                          <p:val>
                                            <p:strVal val="#ppt_h"/>
                                          </p:val>
                                        </p:tav>
                                      </p:tavLst>
                                    </p:anim>
                                    <p:animEffect transition="in" filter="fade">
                                      <p:cBhvr>
                                        <p:cTn id="33" dur="500"/>
                                        <p:tgtEl>
                                          <p:spTgt spid="30"/>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97"/>
                                        </p:tgtEl>
                                        <p:attrNameLst>
                                          <p:attrName>style.visibility</p:attrName>
                                        </p:attrNameLst>
                                      </p:cBhvr>
                                      <p:to>
                                        <p:strVal val="visible"/>
                                      </p:to>
                                    </p:set>
                                    <p:anim calcmode="lin" valueType="num">
                                      <p:cBhvr>
                                        <p:cTn id="36" dur="500" fill="hold"/>
                                        <p:tgtEl>
                                          <p:spTgt spid="97"/>
                                        </p:tgtEl>
                                        <p:attrNameLst>
                                          <p:attrName>ppt_w</p:attrName>
                                        </p:attrNameLst>
                                      </p:cBhvr>
                                      <p:tavLst>
                                        <p:tav tm="0">
                                          <p:val>
                                            <p:fltVal val="0"/>
                                          </p:val>
                                        </p:tav>
                                        <p:tav tm="100000">
                                          <p:val>
                                            <p:strVal val="#ppt_w"/>
                                          </p:val>
                                        </p:tav>
                                      </p:tavLst>
                                    </p:anim>
                                    <p:anim calcmode="lin" valueType="num">
                                      <p:cBhvr>
                                        <p:cTn id="37" dur="500" fill="hold"/>
                                        <p:tgtEl>
                                          <p:spTgt spid="97"/>
                                        </p:tgtEl>
                                        <p:attrNameLst>
                                          <p:attrName>ppt_h</p:attrName>
                                        </p:attrNameLst>
                                      </p:cBhvr>
                                      <p:tavLst>
                                        <p:tav tm="0">
                                          <p:val>
                                            <p:fltVal val="0"/>
                                          </p:val>
                                        </p:tav>
                                        <p:tav tm="100000">
                                          <p:val>
                                            <p:strVal val="#ppt_h"/>
                                          </p:val>
                                        </p:tav>
                                      </p:tavLst>
                                    </p:anim>
                                    <p:animEffect transition="in" filter="fade">
                                      <p:cBhvr>
                                        <p:cTn id="38" dur="500"/>
                                        <p:tgtEl>
                                          <p:spTgt spid="97"/>
                                        </p:tgtEl>
                                      </p:cBhvr>
                                    </p:animEffect>
                                  </p:childTnLst>
                                </p:cTn>
                              </p:par>
                            </p:childTnLst>
                          </p:cTn>
                        </p:par>
                      </p:childTnLst>
                    </p:cTn>
                  </p:par>
                  <p:par>
                    <p:cTn id="39" fill="hold">
                      <p:stCondLst>
                        <p:cond delay="indefinite"/>
                      </p:stCondLst>
                      <p:childTnLst>
                        <p:par>
                          <p:cTn id="40" fill="hold">
                            <p:stCondLst>
                              <p:cond delay="0"/>
                            </p:stCondLst>
                            <p:childTnLst>
                              <p:par>
                                <p:cTn id="41" presetID="53" presetClass="entr" presetSubtype="16" fill="hold" grpId="0" nodeType="clickEffect">
                                  <p:stCondLst>
                                    <p:cond delay="0"/>
                                  </p:stCondLst>
                                  <p:childTnLst>
                                    <p:set>
                                      <p:cBhvr>
                                        <p:cTn id="42" dur="1" fill="hold">
                                          <p:stCondLst>
                                            <p:cond delay="0"/>
                                          </p:stCondLst>
                                        </p:cTn>
                                        <p:tgtEl>
                                          <p:spTgt spid="166"/>
                                        </p:tgtEl>
                                        <p:attrNameLst>
                                          <p:attrName>style.visibility</p:attrName>
                                        </p:attrNameLst>
                                      </p:cBhvr>
                                      <p:to>
                                        <p:strVal val="visible"/>
                                      </p:to>
                                    </p:set>
                                    <p:anim calcmode="lin" valueType="num">
                                      <p:cBhvr>
                                        <p:cTn id="43" dur="500" fill="hold"/>
                                        <p:tgtEl>
                                          <p:spTgt spid="166"/>
                                        </p:tgtEl>
                                        <p:attrNameLst>
                                          <p:attrName>ppt_w</p:attrName>
                                        </p:attrNameLst>
                                      </p:cBhvr>
                                      <p:tavLst>
                                        <p:tav tm="0">
                                          <p:val>
                                            <p:fltVal val="0"/>
                                          </p:val>
                                        </p:tav>
                                        <p:tav tm="100000">
                                          <p:val>
                                            <p:strVal val="#ppt_w"/>
                                          </p:val>
                                        </p:tav>
                                      </p:tavLst>
                                    </p:anim>
                                    <p:anim calcmode="lin" valueType="num">
                                      <p:cBhvr>
                                        <p:cTn id="44" dur="500" fill="hold"/>
                                        <p:tgtEl>
                                          <p:spTgt spid="166"/>
                                        </p:tgtEl>
                                        <p:attrNameLst>
                                          <p:attrName>ppt_h</p:attrName>
                                        </p:attrNameLst>
                                      </p:cBhvr>
                                      <p:tavLst>
                                        <p:tav tm="0">
                                          <p:val>
                                            <p:fltVal val="0"/>
                                          </p:val>
                                        </p:tav>
                                        <p:tav tm="100000">
                                          <p:val>
                                            <p:strVal val="#ppt_h"/>
                                          </p:val>
                                        </p:tav>
                                      </p:tavLst>
                                    </p:anim>
                                    <p:animEffect transition="in" filter="fade">
                                      <p:cBhvr>
                                        <p:cTn id="45" dur="500"/>
                                        <p:tgtEl>
                                          <p:spTgt spid="166"/>
                                        </p:tgtEl>
                                      </p:cBhvr>
                                    </p:animEffect>
                                  </p:childTnLst>
                                </p:cTn>
                              </p:par>
                              <p:par>
                                <p:cTn id="46" presetID="53" presetClass="entr" presetSubtype="16" fill="hold" nodeType="withEffect">
                                  <p:stCondLst>
                                    <p:cond delay="0"/>
                                  </p:stCondLst>
                                  <p:childTnLst>
                                    <p:set>
                                      <p:cBhvr>
                                        <p:cTn id="47" dur="1" fill="hold">
                                          <p:stCondLst>
                                            <p:cond delay="0"/>
                                          </p:stCondLst>
                                        </p:cTn>
                                        <p:tgtEl>
                                          <p:spTgt spid="167"/>
                                        </p:tgtEl>
                                        <p:attrNameLst>
                                          <p:attrName>style.visibility</p:attrName>
                                        </p:attrNameLst>
                                      </p:cBhvr>
                                      <p:to>
                                        <p:strVal val="visible"/>
                                      </p:to>
                                    </p:set>
                                    <p:anim calcmode="lin" valueType="num">
                                      <p:cBhvr>
                                        <p:cTn id="48" dur="500" fill="hold"/>
                                        <p:tgtEl>
                                          <p:spTgt spid="167"/>
                                        </p:tgtEl>
                                        <p:attrNameLst>
                                          <p:attrName>ppt_w</p:attrName>
                                        </p:attrNameLst>
                                      </p:cBhvr>
                                      <p:tavLst>
                                        <p:tav tm="0">
                                          <p:val>
                                            <p:fltVal val="0"/>
                                          </p:val>
                                        </p:tav>
                                        <p:tav tm="100000">
                                          <p:val>
                                            <p:strVal val="#ppt_w"/>
                                          </p:val>
                                        </p:tav>
                                      </p:tavLst>
                                    </p:anim>
                                    <p:anim calcmode="lin" valueType="num">
                                      <p:cBhvr>
                                        <p:cTn id="49" dur="500" fill="hold"/>
                                        <p:tgtEl>
                                          <p:spTgt spid="167"/>
                                        </p:tgtEl>
                                        <p:attrNameLst>
                                          <p:attrName>ppt_h</p:attrName>
                                        </p:attrNameLst>
                                      </p:cBhvr>
                                      <p:tavLst>
                                        <p:tav tm="0">
                                          <p:val>
                                            <p:fltVal val="0"/>
                                          </p:val>
                                        </p:tav>
                                        <p:tav tm="100000">
                                          <p:val>
                                            <p:strVal val="#ppt_h"/>
                                          </p:val>
                                        </p:tav>
                                      </p:tavLst>
                                    </p:anim>
                                    <p:animEffect transition="in" filter="fade">
                                      <p:cBhvr>
                                        <p:cTn id="50" dur="5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97" grpId="0"/>
      <p:bldP spid="166"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79" name="Gruppo 78">
            <a:extLst>
              <a:ext uri="{FF2B5EF4-FFF2-40B4-BE49-F238E27FC236}">
                <a16:creationId xmlns:a16="http://schemas.microsoft.com/office/drawing/2014/main" id="{0015F111-16E5-85F4-127C-C872692B4A81}"/>
              </a:ext>
            </a:extLst>
          </p:cNvPr>
          <p:cNvGrpSpPr/>
          <p:nvPr/>
        </p:nvGrpSpPr>
        <p:grpSpPr>
          <a:xfrm>
            <a:off x="2244906" y="1214438"/>
            <a:ext cx="3684407" cy="3452263"/>
            <a:chOff x="2244906" y="1214438"/>
            <a:chExt cx="3684407" cy="3452263"/>
          </a:xfrm>
        </p:grpSpPr>
        <p:sp>
          <p:nvSpPr>
            <p:cNvPr id="5" name="Ovale 4">
              <a:extLst>
                <a:ext uri="{FF2B5EF4-FFF2-40B4-BE49-F238E27FC236}">
                  <a16:creationId xmlns:a16="http://schemas.microsoft.com/office/drawing/2014/main" id="{DA033E08-5C5B-E79E-994F-4DC0CC39D660}"/>
                </a:ext>
              </a:extLst>
            </p:cNvPr>
            <p:cNvSpPr/>
            <p:nvPr/>
          </p:nvSpPr>
          <p:spPr>
            <a:xfrm>
              <a:off x="3686174" y="1621630"/>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Ovale 5">
              <a:extLst>
                <a:ext uri="{FF2B5EF4-FFF2-40B4-BE49-F238E27FC236}">
                  <a16:creationId xmlns:a16="http://schemas.microsoft.com/office/drawing/2014/main" id="{36EC9EB3-9DEA-53B5-DA67-ED80BA976E56}"/>
                </a:ext>
              </a:extLst>
            </p:cNvPr>
            <p:cNvSpPr/>
            <p:nvPr/>
          </p:nvSpPr>
          <p:spPr>
            <a:xfrm>
              <a:off x="3529011" y="1797842"/>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7" name="Ovale 6">
              <a:extLst>
                <a:ext uri="{FF2B5EF4-FFF2-40B4-BE49-F238E27FC236}">
                  <a16:creationId xmlns:a16="http://schemas.microsoft.com/office/drawing/2014/main" id="{1506B1A7-7577-188D-512F-90D6D9DF2D8E}"/>
                </a:ext>
              </a:extLst>
            </p:cNvPr>
            <p:cNvSpPr/>
            <p:nvPr/>
          </p:nvSpPr>
          <p:spPr>
            <a:xfrm>
              <a:off x="3886198" y="1709736"/>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8" name="Ovale 7">
              <a:extLst>
                <a:ext uri="{FF2B5EF4-FFF2-40B4-BE49-F238E27FC236}">
                  <a16:creationId xmlns:a16="http://schemas.microsoft.com/office/drawing/2014/main" id="{E0C08035-FFD3-EA23-A5EA-EDCAB0004E37}"/>
                </a:ext>
              </a:extLst>
            </p:cNvPr>
            <p:cNvSpPr/>
            <p:nvPr/>
          </p:nvSpPr>
          <p:spPr>
            <a:xfrm>
              <a:off x="3736181" y="1864039"/>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9" name="Ovale 8">
              <a:extLst>
                <a:ext uri="{FF2B5EF4-FFF2-40B4-BE49-F238E27FC236}">
                  <a16:creationId xmlns:a16="http://schemas.microsoft.com/office/drawing/2014/main" id="{32A99F74-6F9F-0AE8-1440-E3C4463606C8}"/>
                </a:ext>
              </a:extLst>
            </p:cNvPr>
            <p:cNvSpPr/>
            <p:nvPr/>
          </p:nvSpPr>
          <p:spPr>
            <a:xfrm>
              <a:off x="3924299" y="1485896"/>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0" name="Ovale 9">
              <a:extLst>
                <a:ext uri="{FF2B5EF4-FFF2-40B4-BE49-F238E27FC236}">
                  <a16:creationId xmlns:a16="http://schemas.microsoft.com/office/drawing/2014/main" id="{0F821309-ED98-0D4F-4D8B-12144D816878}"/>
                </a:ext>
              </a:extLst>
            </p:cNvPr>
            <p:cNvSpPr/>
            <p:nvPr/>
          </p:nvSpPr>
          <p:spPr>
            <a:xfrm>
              <a:off x="3479005" y="1566859"/>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Ovale 10">
              <a:extLst>
                <a:ext uri="{FF2B5EF4-FFF2-40B4-BE49-F238E27FC236}">
                  <a16:creationId xmlns:a16="http://schemas.microsoft.com/office/drawing/2014/main" id="{99C1ED08-6BF9-E010-CE41-331F7C6CD471}"/>
                </a:ext>
              </a:extLst>
            </p:cNvPr>
            <p:cNvSpPr/>
            <p:nvPr/>
          </p:nvSpPr>
          <p:spPr>
            <a:xfrm>
              <a:off x="3686174" y="1408504"/>
              <a:ext cx="257176" cy="257176"/>
            </a:xfrm>
            <a:prstGeom prst="ellipse">
              <a:avLst/>
            </a:prstGeom>
            <a:solidFill>
              <a:schemeClr val="accent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2" name="Ovale 11">
              <a:extLst>
                <a:ext uri="{FF2B5EF4-FFF2-40B4-BE49-F238E27FC236}">
                  <a16:creationId xmlns:a16="http://schemas.microsoft.com/office/drawing/2014/main" id="{0B8ADDA3-41A0-8B83-6A7E-F352DA8D40C1}"/>
                </a:ext>
              </a:extLst>
            </p:cNvPr>
            <p:cNvSpPr/>
            <p:nvPr/>
          </p:nvSpPr>
          <p:spPr>
            <a:xfrm>
              <a:off x="4548503" y="215380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3" name="Ovale 12">
              <a:extLst>
                <a:ext uri="{FF2B5EF4-FFF2-40B4-BE49-F238E27FC236}">
                  <a16:creationId xmlns:a16="http://schemas.microsoft.com/office/drawing/2014/main" id="{47DA5900-2878-41E4-33BF-E711DB8A2AA2}"/>
                </a:ext>
              </a:extLst>
            </p:cNvPr>
            <p:cNvSpPr/>
            <p:nvPr/>
          </p:nvSpPr>
          <p:spPr>
            <a:xfrm>
              <a:off x="4930692" y="2074037"/>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4" name="Ovale 13">
              <a:extLst>
                <a:ext uri="{FF2B5EF4-FFF2-40B4-BE49-F238E27FC236}">
                  <a16:creationId xmlns:a16="http://schemas.microsoft.com/office/drawing/2014/main" id="{A98DF7EC-7363-8B1A-1109-CC085C71D780}"/>
                </a:ext>
              </a:extLst>
            </p:cNvPr>
            <p:cNvSpPr/>
            <p:nvPr/>
          </p:nvSpPr>
          <p:spPr>
            <a:xfrm>
              <a:off x="4691377" y="200140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5" name="Ovale 14">
              <a:extLst>
                <a:ext uri="{FF2B5EF4-FFF2-40B4-BE49-F238E27FC236}">
                  <a16:creationId xmlns:a16="http://schemas.microsoft.com/office/drawing/2014/main" id="{2983CF23-2AAD-A1E8-6EDD-C25D8D3BE32F}"/>
                </a:ext>
              </a:extLst>
            </p:cNvPr>
            <p:cNvSpPr/>
            <p:nvPr/>
          </p:nvSpPr>
          <p:spPr>
            <a:xfrm>
              <a:off x="4467541" y="1872821"/>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6" name="Ovale 15">
              <a:extLst>
                <a:ext uri="{FF2B5EF4-FFF2-40B4-BE49-F238E27FC236}">
                  <a16:creationId xmlns:a16="http://schemas.microsoft.com/office/drawing/2014/main" id="{0375E157-FCA3-A7E0-94AA-F54660A94D0E}"/>
                </a:ext>
              </a:extLst>
            </p:cNvPr>
            <p:cNvSpPr/>
            <p:nvPr/>
          </p:nvSpPr>
          <p:spPr>
            <a:xfrm>
              <a:off x="4315139" y="2066893"/>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7" name="Ovale 16">
              <a:extLst>
                <a:ext uri="{FF2B5EF4-FFF2-40B4-BE49-F238E27FC236}">
                  <a16:creationId xmlns:a16="http://schemas.microsoft.com/office/drawing/2014/main" id="{C8CCBEE3-E45C-ACC6-FB23-589BE133FFEF}"/>
                </a:ext>
              </a:extLst>
            </p:cNvPr>
            <p:cNvSpPr/>
            <p:nvPr/>
          </p:nvSpPr>
          <p:spPr>
            <a:xfrm>
              <a:off x="4759242" y="225858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8" name="Ovale 17">
              <a:extLst>
                <a:ext uri="{FF2B5EF4-FFF2-40B4-BE49-F238E27FC236}">
                  <a16:creationId xmlns:a16="http://schemas.microsoft.com/office/drawing/2014/main" id="{8F80977A-3677-F23C-F926-39797FE2C39C}"/>
                </a:ext>
              </a:extLst>
            </p:cNvPr>
            <p:cNvSpPr/>
            <p:nvPr/>
          </p:nvSpPr>
          <p:spPr>
            <a:xfrm>
              <a:off x="4315139" y="231454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9" name="Ovale 18">
              <a:extLst>
                <a:ext uri="{FF2B5EF4-FFF2-40B4-BE49-F238E27FC236}">
                  <a16:creationId xmlns:a16="http://schemas.microsoft.com/office/drawing/2014/main" id="{2B1FF7FB-8B63-6BEB-9659-1BB0AC11CEEF}"/>
                </a:ext>
              </a:extLst>
            </p:cNvPr>
            <p:cNvSpPr/>
            <p:nvPr/>
          </p:nvSpPr>
          <p:spPr>
            <a:xfrm>
              <a:off x="4698520" y="173589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0" name="Ovale 19">
              <a:extLst>
                <a:ext uri="{FF2B5EF4-FFF2-40B4-BE49-F238E27FC236}">
                  <a16:creationId xmlns:a16="http://schemas.microsoft.com/office/drawing/2014/main" id="{78CA6A03-3944-5EC8-3978-23D29A0C0E9C}"/>
                </a:ext>
              </a:extLst>
            </p:cNvPr>
            <p:cNvSpPr/>
            <p:nvPr/>
          </p:nvSpPr>
          <p:spPr>
            <a:xfrm>
              <a:off x="4548503" y="2403841"/>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1" name="Ovale 20">
              <a:extLst>
                <a:ext uri="{FF2B5EF4-FFF2-40B4-BE49-F238E27FC236}">
                  <a16:creationId xmlns:a16="http://schemas.microsoft.com/office/drawing/2014/main" id="{CC2FF0CC-E8C4-FA5D-51BC-9334B81C4B64}"/>
                </a:ext>
              </a:extLst>
            </p:cNvPr>
            <p:cNvSpPr/>
            <p:nvPr/>
          </p:nvSpPr>
          <p:spPr>
            <a:xfrm>
              <a:off x="4754479" y="2530046"/>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Ovale 21">
              <a:extLst>
                <a:ext uri="{FF2B5EF4-FFF2-40B4-BE49-F238E27FC236}">
                  <a16:creationId xmlns:a16="http://schemas.microsoft.com/office/drawing/2014/main" id="{D2EAF68C-E3FC-CE7D-19C2-5D90BF9F2D28}"/>
                </a:ext>
              </a:extLst>
            </p:cNvPr>
            <p:cNvSpPr/>
            <p:nvPr/>
          </p:nvSpPr>
          <p:spPr>
            <a:xfrm>
              <a:off x="4883067" y="1866869"/>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Ovale 22">
              <a:extLst>
                <a:ext uri="{FF2B5EF4-FFF2-40B4-BE49-F238E27FC236}">
                  <a16:creationId xmlns:a16="http://schemas.microsoft.com/office/drawing/2014/main" id="{57A0DDFA-025B-FBB1-F822-2DE7B71F61A2}"/>
                </a:ext>
              </a:extLst>
            </p:cNvPr>
            <p:cNvSpPr/>
            <p:nvPr/>
          </p:nvSpPr>
          <p:spPr>
            <a:xfrm>
              <a:off x="4955696" y="2361615"/>
              <a:ext cx="257176" cy="257176"/>
            </a:xfrm>
            <a:prstGeom prst="ellipse">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4" name="Ovale 23">
              <a:extLst>
                <a:ext uri="{FF2B5EF4-FFF2-40B4-BE49-F238E27FC236}">
                  <a16:creationId xmlns:a16="http://schemas.microsoft.com/office/drawing/2014/main" id="{2D60FF40-F8D3-A5D3-5AB7-D43DB420DB8C}"/>
                </a:ext>
              </a:extLst>
            </p:cNvPr>
            <p:cNvSpPr/>
            <p:nvPr/>
          </p:nvSpPr>
          <p:spPr>
            <a:xfrm rot="9000000">
              <a:off x="3838574" y="2734868"/>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5" name="Ovale 24">
              <a:extLst>
                <a:ext uri="{FF2B5EF4-FFF2-40B4-BE49-F238E27FC236}">
                  <a16:creationId xmlns:a16="http://schemas.microsoft.com/office/drawing/2014/main" id="{9710CB97-4007-6FED-5F4D-1A59A977CE25}"/>
                </a:ext>
              </a:extLst>
            </p:cNvPr>
            <p:cNvSpPr/>
            <p:nvPr/>
          </p:nvSpPr>
          <p:spPr>
            <a:xfrm rot="9000000">
              <a:off x="3681411" y="291108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Ovale 25">
              <a:extLst>
                <a:ext uri="{FF2B5EF4-FFF2-40B4-BE49-F238E27FC236}">
                  <a16:creationId xmlns:a16="http://schemas.microsoft.com/office/drawing/2014/main" id="{F8D46527-275E-D5B3-32D7-E1CCBB6D0F91}"/>
                </a:ext>
              </a:extLst>
            </p:cNvPr>
            <p:cNvSpPr/>
            <p:nvPr/>
          </p:nvSpPr>
          <p:spPr>
            <a:xfrm rot="9000000">
              <a:off x="3681413" y="3123649"/>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Ovale 26">
              <a:extLst>
                <a:ext uri="{FF2B5EF4-FFF2-40B4-BE49-F238E27FC236}">
                  <a16:creationId xmlns:a16="http://schemas.microsoft.com/office/drawing/2014/main" id="{FF94E0DC-9659-F932-AB41-7B5BDEAB3F74}"/>
                </a:ext>
              </a:extLst>
            </p:cNvPr>
            <p:cNvSpPr/>
            <p:nvPr/>
          </p:nvSpPr>
          <p:spPr>
            <a:xfrm rot="9000000">
              <a:off x="3931409" y="310651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8" name="Ovale 27">
              <a:extLst>
                <a:ext uri="{FF2B5EF4-FFF2-40B4-BE49-F238E27FC236}">
                  <a16:creationId xmlns:a16="http://schemas.microsoft.com/office/drawing/2014/main" id="{2C7DBE38-279B-D7A8-F838-6CE3EAC10380}"/>
                </a:ext>
              </a:extLst>
            </p:cNvPr>
            <p:cNvSpPr/>
            <p:nvPr/>
          </p:nvSpPr>
          <p:spPr>
            <a:xfrm rot="9000000">
              <a:off x="4063040" y="2811622"/>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9" name="Ovale 28">
              <a:extLst>
                <a:ext uri="{FF2B5EF4-FFF2-40B4-BE49-F238E27FC236}">
                  <a16:creationId xmlns:a16="http://schemas.microsoft.com/office/drawing/2014/main" id="{876326CF-8CF8-8F2B-80E3-E850809EF018}"/>
                </a:ext>
              </a:extLst>
            </p:cNvPr>
            <p:cNvSpPr/>
            <p:nvPr/>
          </p:nvSpPr>
          <p:spPr>
            <a:xfrm rot="9000000">
              <a:off x="4088595" y="3007160"/>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0" name="Ovale 29">
              <a:extLst>
                <a:ext uri="{FF2B5EF4-FFF2-40B4-BE49-F238E27FC236}">
                  <a16:creationId xmlns:a16="http://schemas.microsoft.com/office/drawing/2014/main" id="{0C9F6194-FE11-FFAC-98E5-BB291AD629D7}"/>
                </a:ext>
              </a:extLst>
            </p:cNvPr>
            <p:cNvSpPr/>
            <p:nvPr/>
          </p:nvSpPr>
          <p:spPr>
            <a:xfrm rot="9000000">
              <a:off x="3853790" y="2907809"/>
              <a:ext cx="257176" cy="257176"/>
            </a:xfrm>
            <a:prstGeom prst="ellipse">
              <a:avLst/>
            </a:prstGeom>
            <a:solidFill>
              <a:schemeClr val="accent6">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1" name="Ovale 30">
              <a:extLst>
                <a:ext uri="{FF2B5EF4-FFF2-40B4-BE49-F238E27FC236}">
                  <a16:creationId xmlns:a16="http://schemas.microsoft.com/office/drawing/2014/main" id="{319259C4-A00A-C07A-0CAE-928CA8F9C5B4}"/>
                </a:ext>
              </a:extLst>
            </p:cNvPr>
            <p:cNvSpPr/>
            <p:nvPr/>
          </p:nvSpPr>
          <p:spPr>
            <a:xfrm rot="18880274">
              <a:off x="4962524" y="348433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2" name="Ovale 31">
              <a:extLst>
                <a:ext uri="{FF2B5EF4-FFF2-40B4-BE49-F238E27FC236}">
                  <a16:creationId xmlns:a16="http://schemas.microsoft.com/office/drawing/2014/main" id="{7CC948F1-F404-3F4E-07F0-B59896D2418F}"/>
                </a:ext>
              </a:extLst>
            </p:cNvPr>
            <p:cNvSpPr/>
            <p:nvPr/>
          </p:nvSpPr>
          <p:spPr>
            <a:xfrm rot="18880274">
              <a:off x="5301532" y="324773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3" name="Ovale 32">
              <a:extLst>
                <a:ext uri="{FF2B5EF4-FFF2-40B4-BE49-F238E27FC236}">
                  <a16:creationId xmlns:a16="http://schemas.microsoft.com/office/drawing/2014/main" id="{BAE6A6F5-ACCB-F5A1-9915-24FFD6C761B0}"/>
                </a:ext>
              </a:extLst>
            </p:cNvPr>
            <p:cNvSpPr/>
            <p:nvPr/>
          </p:nvSpPr>
          <p:spPr>
            <a:xfrm rot="18880274">
              <a:off x="5105398" y="333193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4" name="Ovale 33">
              <a:extLst>
                <a:ext uri="{FF2B5EF4-FFF2-40B4-BE49-F238E27FC236}">
                  <a16:creationId xmlns:a16="http://schemas.microsoft.com/office/drawing/2014/main" id="{2F420F13-2DEE-EA8E-1473-E6E878460ACD}"/>
                </a:ext>
              </a:extLst>
            </p:cNvPr>
            <p:cNvSpPr/>
            <p:nvPr/>
          </p:nvSpPr>
          <p:spPr>
            <a:xfrm rot="18880274">
              <a:off x="4881562" y="3203346"/>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5" name="Ovale 34">
              <a:extLst>
                <a:ext uri="{FF2B5EF4-FFF2-40B4-BE49-F238E27FC236}">
                  <a16:creationId xmlns:a16="http://schemas.microsoft.com/office/drawing/2014/main" id="{AAD806B8-B445-4423-F7C0-490061858B9F}"/>
                </a:ext>
              </a:extLst>
            </p:cNvPr>
            <p:cNvSpPr/>
            <p:nvPr/>
          </p:nvSpPr>
          <p:spPr>
            <a:xfrm rot="18880274">
              <a:off x="4729160" y="3397418"/>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6" name="Ovale 35">
              <a:extLst>
                <a:ext uri="{FF2B5EF4-FFF2-40B4-BE49-F238E27FC236}">
                  <a16:creationId xmlns:a16="http://schemas.microsoft.com/office/drawing/2014/main" id="{C6E1A761-1FC2-0C99-79C5-09E9F6EDA9CF}"/>
                </a:ext>
              </a:extLst>
            </p:cNvPr>
            <p:cNvSpPr/>
            <p:nvPr/>
          </p:nvSpPr>
          <p:spPr>
            <a:xfrm rot="18880274">
              <a:off x="5173263" y="358911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7" name="Ovale 36">
              <a:extLst>
                <a:ext uri="{FF2B5EF4-FFF2-40B4-BE49-F238E27FC236}">
                  <a16:creationId xmlns:a16="http://schemas.microsoft.com/office/drawing/2014/main" id="{E8BB7997-7ADD-909D-0556-8AE4E3DB289A}"/>
                </a:ext>
              </a:extLst>
            </p:cNvPr>
            <p:cNvSpPr/>
            <p:nvPr/>
          </p:nvSpPr>
          <p:spPr>
            <a:xfrm rot="18880274">
              <a:off x="4729160" y="3645070"/>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8" name="Ovale 37">
              <a:extLst>
                <a:ext uri="{FF2B5EF4-FFF2-40B4-BE49-F238E27FC236}">
                  <a16:creationId xmlns:a16="http://schemas.microsoft.com/office/drawing/2014/main" id="{8F3CD48E-6ACF-3507-8D7C-1BE55AFA2E29}"/>
                </a:ext>
              </a:extLst>
            </p:cNvPr>
            <p:cNvSpPr/>
            <p:nvPr/>
          </p:nvSpPr>
          <p:spPr>
            <a:xfrm rot="18880274">
              <a:off x="5112541" y="3066424"/>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39" name="Ovale 38">
              <a:extLst>
                <a:ext uri="{FF2B5EF4-FFF2-40B4-BE49-F238E27FC236}">
                  <a16:creationId xmlns:a16="http://schemas.microsoft.com/office/drawing/2014/main" id="{D664A907-7925-B95F-1249-F959CA036F42}"/>
                </a:ext>
              </a:extLst>
            </p:cNvPr>
            <p:cNvSpPr/>
            <p:nvPr/>
          </p:nvSpPr>
          <p:spPr>
            <a:xfrm rot="18880274">
              <a:off x="4962524" y="3734366"/>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0" name="Ovale 39">
              <a:extLst>
                <a:ext uri="{FF2B5EF4-FFF2-40B4-BE49-F238E27FC236}">
                  <a16:creationId xmlns:a16="http://schemas.microsoft.com/office/drawing/2014/main" id="{326B1FA0-B9CB-1AC7-002A-90801D2CD739}"/>
                </a:ext>
              </a:extLst>
            </p:cNvPr>
            <p:cNvSpPr/>
            <p:nvPr/>
          </p:nvSpPr>
          <p:spPr>
            <a:xfrm rot="18880274">
              <a:off x="4525922" y="3416777"/>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1" name="Ovale 40">
              <a:extLst>
                <a:ext uri="{FF2B5EF4-FFF2-40B4-BE49-F238E27FC236}">
                  <a16:creationId xmlns:a16="http://schemas.microsoft.com/office/drawing/2014/main" id="{EA452C6B-CF70-289A-3863-5EAC7B0C1BF3}"/>
                </a:ext>
              </a:extLst>
            </p:cNvPr>
            <p:cNvSpPr/>
            <p:nvPr/>
          </p:nvSpPr>
          <p:spPr>
            <a:xfrm rot="18880274">
              <a:off x="4626213" y="3169125"/>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2" name="Ovale 41">
              <a:extLst>
                <a:ext uri="{FF2B5EF4-FFF2-40B4-BE49-F238E27FC236}">
                  <a16:creationId xmlns:a16="http://schemas.microsoft.com/office/drawing/2014/main" id="{63B59E73-CE34-41EB-D7D4-F52536ED38CA}"/>
                </a:ext>
              </a:extLst>
            </p:cNvPr>
            <p:cNvSpPr/>
            <p:nvPr/>
          </p:nvSpPr>
          <p:spPr>
            <a:xfrm rot="18880274">
              <a:off x="4827347" y="2977599"/>
              <a:ext cx="257176" cy="257176"/>
            </a:xfrm>
            <a:prstGeom prst="ellipse">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3" name="Ovale 42">
              <a:extLst>
                <a:ext uri="{FF2B5EF4-FFF2-40B4-BE49-F238E27FC236}">
                  <a16:creationId xmlns:a16="http://schemas.microsoft.com/office/drawing/2014/main" id="{5B66E2F8-3427-81AE-715E-FB4FFC668A22}"/>
                </a:ext>
              </a:extLst>
            </p:cNvPr>
            <p:cNvSpPr/>
            <p:nvPr/>
          </p:nvSpPr>
          <p:spPr>
            <a:xfrm>
              <a:off x="2861700" y="24654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4" name="Ovale 43">
              <a:extLst>
                <a:ext uri="{FF2B5EF4-FFF2-40B4-BE49-F238E27FC236}">
                  <a16:creationId xmlns:a16="http://schemas.microsoft.com/office/drawing/2014/main" id="{5D11D976-226A-9878-96C2-3945A933A301}"/>
                </a:ext>
              </a:extLst>
            </p:cNvPr>
            <p:cNvSpPr/>
            <p:nvPr/>
          </p:nvSpPr>
          <p:spPr>
            <a:xfrm>
              <a:off x="3243889" y="2385656"/>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5" name="Ovale 44">
              <a:extLst>
                <a:ext uri="{FF2B5EF4-FFF2-40B4-BE49-F238E27FC236}">
                  <a16:creationId xmlns:a16="http://schemas.microsoft.com/office/drawing/2014/main" id="{B2BF8DA4-6ED5-202C-2489-64C009619BAB}"/>
                </a:ext>
              </a:extLst>
            </p:cNvPr>
            <p:cNvSpPr/>
            <p:nvPr/>
          </p:nvSpPr>
          <p:spPr>
            <a:xfrm>
              <a:off x="3004574" y="23130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6" name="Ovale 45">
              <a:extLst>
                <a:ext uri="{FF2B5EF4-FFF2-40B4-BE49-F238E27FC236}">
                  <a16:creationId xmlns:a16="http://schemas.microsoft.com/office/drawing/2014/main" id="{9B65EC5E-DA49-5D7B-8D9B-C4CA6F86219E}"/>
                </a:ext>
              </a:extLst>
            </p:cNvPr>
            <p:cNvSpPr/>
            <p:nvPr/>
          </p:nvSpPr>
          <p:spPr>
            <a:xfrm>
              <a:off x="3208733" y="1984412"/>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7" name="Ovale 46">
              <a:extLst>
                <a:ext uri="{FF2B5EF4-FFF2-40B4-BE49-F238E27FC236}">
                  <a16:creationId xmlns:a16="http://schemas.microsoft.com/office/drawing/2014/main" id="{64A67C59-5CCE-2EB7-8245-74ACEB413713}"/>
                </a:ext>
              </a:extLst>
            </p:cNvPr>
            <p:cNvSpPr/>
            <p:nvPr/>
          </p:nvSpPr>
          <p:spPr>
            <a:xfrm>
              <a:off x="3456970" y="240692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8" name="Ovale 47">
              <a:extLst>
                <a:ext uri="{FF2B5EF4-FFF2-40B4-BE49-F238E27FC236}">
                  <a16:creationId xmlns:a16="http://schemas.microsoft.com/office/drawing/2014/main" id="{A79B152C-8315-D644-5C1E-F288B28494FA}"/>
                </a:ext>
              </a:extLst>
            </p:cNvPr>
            <p:cNvSpPr/>
            <p:nvPr/>
          </p:nvSpPr>
          <p:spPr>
            <a:xfrm>
              <a:off x="3072439" y="2570204"/>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49" name="Ovale 48">
              <a:extLst>
                <a:ext uri="{FF2B5EF4-FFF2-40B4-BE49-F238E27FC236}">
                  <a16:creationId xmlns:a16="http://schemas.microsoft.com/office/drawing/2014/main" id="{8D4E80E3-9C55-1577-7592-FA53013FC35F}"/>
                </a:ext>
              </a:extLst>
            </p:cNvPr>
            <p:cNvSpPr/>
            <p:nvPr/>
          </p:nvSpPr>
          <p:spPr>
            <a:xfrm>
              <a:off x="3414114" y="2225756"/>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0" name="Ovale 49">
              <a:extLst>
                <a:ext uri="{FF2B5EF4-FFF2-40B4-BE49-F238E27FC236}">
                  <a16:creationId xmlns:a16="http://schemas.microsoft.com/office/drawing/2014/main" id="{7E1C0671-F54F-2629-53C1-4C38726DCA7D}"/>
                </a:ext>
              </a:extLst>
            </p:cNvPr>
            <p:cNvSpPr/>
            <p:nvPr/>
          </p:nvSpPr>
          <p:spPr>
            <a:xfrm>
              <a:off x="3011717" y="204751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1" name="Ovale 50">
              <a:extLst>
                <a:ext uri="{FF2B5EF4-FFF2-40B4-BE49-F238E27FC236}">
                  <a16:creationId xmlns:a16="http://schemas.microsoft.com/office/drawing/2014/main" id="{DDD42615-C4B5-33D5-2105-1D5A0078305B}"/>
                </a:ext>
              </a:extLst>
            </p:cNvPr>
            <p:cNvSpPr/>
            <p:nvPr/>
          </p:nvSpPr>
          <p:spPr>
            <a:xfrm>
              <a:off x="2861700" y="2715460"/>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2" name="Ovale 51">
              <a:extLst>
                <a:ext uri="{FF2B5EF4-FFF2-40B4-BE49-F238E27FC236}">
                  <a16:creationId xmlns:a16="http://schemas.microsoft.com/office/drawing/2014/main" id="{E15C134D-AF30-1A03-5453-4DBF5D974EAC}"/>
                </a:ext>
              </a:extLst>
            </p:cNvPr>
            <p:cNvSpPr/>
            <p:nvPr/>
          </p:nvSpPr>
          <p:spPr>
            <a:xfrm>
              <a:off x="3094691" y="2769921"/>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3" name="Ovale 52">
              <a:extLst>
                <a:ext uri="{FF2B5EF4-FFF2-40B4-BE49-F238E27FC236}">
                  <a16:creationId xmlns:a16="http://schemas.microsoft.com/office/drawing/2014/main" id="{149C618E-FE10-1C31-6710-500CED0F3981}"/>
                </a:ext>
              </a:extLst>
            </p:cNvPr>
            <p:cNvSpPr/>
            <p:nvPr/>
          </p:nvSpPr>
          <p:spPr>
            <a:xfrm>
              <a:off x="3196264" y="2178488"/>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4" name="Ovale 53">
              <a:extLst>
                <a:ext uri="{FF2B5EF4-FFF2-40B4-BE49-F238E27FC236}">
                  <a16:creationId xmlns:a16="http://schemas.microsoft.com/office/drawing/2014/main" id="{99442300-39EF-53DA-5193-77A2A8D4AC94}"/>
                </a:ext>
              </a:extLst>
            </p:cNvPr>
            <p:cNvSpPr/>
            <p:nvPr/>
          </p:nvSpPr>
          <p:spPr>
            <a:xfrm>
              <a:off x="3311086" y="2613661"/>
              <a:ext cx="257176" cy="257176"/>
            </a:xfrm>
            <a:prstGeom prst="ellipse">
              <a:avLst/>
            </a:prstGeom>
            <a:solidFill>
              <a:schemeClr val="accent3">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5" name="Ovale 54">
              <a:extLst>
                <a:ext uri="{FF2B5EF4-FFF2-40B4-BE49-F238E27FC236}">
                  <a16:creationId xmlns:a16="http://schemas.microsoft.com/office/drawing/2014/main" id="{44A47403-14BD-49D3-2860-AEC83A482677}"/>
                </a:ext>
              </a:extLst>
            </p:cNvPr>
            <p:cNvSpPr/>
            <p:nvPr/>
          </p:nvSpPr>
          <p:spPr>
            <a:xfrm>
              <a:off x="3907596" y="3883249"/>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6" name="Ovale 55">
              <a:extLst>
                <a:ext uri="{FF2B5EF4-FFF2-40B4-BE49-F238E27FC236}">
                  <a16:creationId xmlns:a16="http://schemas.microsoft.com/office/drawing/2014/main" id="{4D3A775E-8F7A-A406-3996-A0E9452D17F9}"/>
                </a:ext>
              </a:extLst>
            </p:cNvPr>
            <p:cNvSpPr/>
            <p:nvPr/>
          </p:nvSpPr>
          <p:spPr>
            <a:xfrm>
              <a:off x="3376031" y="347492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7" name="Ovale 56">
              <a:extLst>
                <a:ext uri="{FF2B5EF4-FFF2-40B4-BE49-F238E27FC236}">
                  <a16:creationId xmlns:a16="http://schemas.microsoft.com/office/drawing/2014/main" id="{0644306B-A4C1-4C59-ECF0-017BD81B0D23}"/>
                </a:ext>
              </a:extLst>
            </p:cNvPr>
            <p:cNvSpPr/>
            <p:nvPr/>
          </p:nvSpPr>
          <p:spPr>
            <a:xfrm>
              <a:off x="3136716" y="340229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8" name="Ovale 57">
              <a:extLst>
                <a:ext uri="{FF2B5EF4-FFF2-40B4-BE49-F238E27FC236}">
                  <a16:creationId xmlns:a16="http://schemas.microsoft.com/office/drawing/2014/main" id="{E29AFCD3-12AF-A7AD-B0A3-0AE40FCEC224}"/>
                </a:ext>
              </a:extLst>
            </p:cNvPr>
            <p:cNvSpPr/>
            <p:nvPr/>
          </p:nvSpPr>
          <p:spPr>
            <a:xfrm>
              <a:off x="3714023" y="377365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59" name="Ovale 58">
              <a:extLst>
                <a:ext uri="{FF2B5EF4-FFF2-40B4-BE49-F238E27FC236}">
                  <a16:creationId xmlns:a16="http://schemas.microsoft.com/office/drawing/2014/main" id="{5BA2D939-4177-D758-6907-D82C2C1C61A3}"/>
                </a:ext>
              </a:extLst>
            </p:cNvPr>
            <p:cNvSpPr/>
            <p:nvPr/>
          </p:nvSpPr>
          <p:spPr>
            <a:xfrm>
              <a:off x="3703915" y="357926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0" name="Ovale 59">
              <a:extLst>
                <a:ext uri="{FF2B5EF4-FFF2-40B4-BE49-F238E27FC236}">
                  <a16:creationId xmlns:a16="http://schemas.microsoft.com/office/drawing/2014/main" id="{FA5141A7-A6D0-3A00-8A1A-F7000F59615D}"/>
                </a:ext>
              </a:extLst>
            </p:cNvPr>
            <p:cNvSpPr/>
            <p:nvPr/>
          </p:nvSpPr>
          <p:spPr>
            <a:xfrm>
              <a:off x="3204581" y="3659474"/>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1" name="Ovale 60">
              <a:extLst>
                <a:ext uri="{FF2B5EF4-FFF2-40B4-BE49-F238E27FC236}">
                  <a16:creationId xmlns:a16="http://schemas.microsoft.com/office/drawing/2014/main" id="{28E7C029-7D66-B892-E0F7-2A1568D0FD32}"/>
                </a:ext>
              </a:extLst>
            </p:cNvPr>
            <p:cNvSpPr/>
            <p:nvPr/>
          </p:nvSpPr>
          <p:spPr>
            <a:xfrm>
              <a:off x="3489140" y="363411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2" name="Ovale 61">
              <a:extLst>
                <a:ext uri="{FF2B5EF4-FFF2-40B4-BE49-F238E27FC236}">
                  <a16:creationId xmlns:a16="http://schemas.microsoft.com/office/drawing/2014/main" id="{4D97263E-8E4C-56C6-D36E-3F395AFFD17C}"/>
                </a:ext>
              </a:extLst>
            </p:cNvPr>
            <p:cNvSpPr/>
            <p:nvPr/>
          </p:nvSpPr>
          <p:spPr>
            <a:xfrm>
              <a:off x="4158033" y="380857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3" name="Ovale 62">
              <a:extLst>
                <a:ext uri="{FF2B5EF4-FFF2-40B4-BE49-F238E27FC236}">
                  <a16:creationId xmlns:a16="http://schemas.microsoft.com/office/drawing/2014/main" id="{B190165A-3039-A92C-6B0B-44E3E50E2970}"/>
                </a:ext>
              </a:extLst>
            </p:cNvPr>
            <p:cNvSpPr/>
            <p:nvPr/>
          </p:nvSpPr>
          <p:spPr>
            <a:xfrm>
              <a:off x="3936100" y="3676142"/>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4" name="Ovale 63">
              <a:extLst>
                <a:ext uri="{FF2B5EF4-FFF2-40B4-BE49-F238E27FC236}">
                  <a16:creationId xmlns:a16="http://schemas.microsoft.com/office/drawing/2014/main" id="{E80EFA0C-F0B2-9AF4-8616-626D97F2DC2E}"/>
                </a:ext>
              </a:extLst>
            </p:cNvPr>
            <p:cNvSpPr/>
            <p:nvPr/>
          </p:nvSpPr>
          <p:spPr>
            <a:xfrm>
              <a:off x="3556931" y="3902246"/>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5" name="Ovale 64">
              <a:extLst>
                <a:ext uri="{FF2B5EF4-FFF2-40B4-BE49-F238E27FC236}">
                  <a16:creationId xmlns:a16="http://schemas.microsoft.com/office/drawing/2014/main" id="{65CD9F4B-81C9-5D97-7BFA-78151712677D}"/>
                </a:ext>
              </a:extLst>
            </p:cNvPr>
            <p:cNvSpPr/>
            <p:nvPr/>
          </p:nvSpPr>
          <p:spPr>
            <a:xfrm>
              <a:off x="3328406" y="3267758"/>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6" name="Ovale 65">
              <a:extLst>
                <a:ext uri="{FF2B5EF4-FFF2-40B4-BE49-F238E27FC236}">
                  <a16:creationId xmlns:a16="http://schemas.microsoft.com/office/drawing/2014/main" id="{BC9BB024-8F03-6073-8D0A-A76EC2DEC1DD}"/>
                </a:ext>
              </a:extLst>
            </p:cNvPr>
            <p:cNvSpPr/>
            <p:nvPr/>
          </p:nvSpPr>
          <p:spPr>
            <a:xfrm>
              <a:off x="3401035" y="3804730"/>
              <a:ext cx="257176" cy="257176"/>
            </a:xfrm>
            <a:prstGeom prst="ellipse">
              <a:avLst/>
            </a:prstGeom>
            <a:solidFill>
              <a:schemeClr val="accent4">
                <a:lumMod val="20000"/>
                <a:lumOff val="80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cxnSp>
          <p:nvCxnSpPr>
            <p:cNvPr id="71" name="Connettore 2 70">
              <a:extLst>
                <a:ext uri="{FF2B5EF4-FFF2-40B4-BE49-F238E27FC236}">
                  <a16:creationId xmlns:a16="http://schemas.microsoft.com/office/drawing/2014/main" id="{EC718AA2-B7CD-20A1-ED70-875C8C3CC6E6}"/>
                </a:ext>
              </a:extLst>
            </p:cNvPr>
            <p:cNvCxnSpPr>
              <a:cxnSpLocks/>
            </p:cNvCxnSpPr>
            <p:nvPr/>
          </p:nvCxnSpPr>
          <p:spPr>
            <a:xfrm flipV="1">
              <a:off x="2665286" y="1214438"/>
              <a:ext cx="0" cy="3065069"/>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cxnSp>
          <p:nvCxnSpPr>
            <p:cNvPr id="67" name="Connettore 2 66">
              <a:extLst>
                <a:ext uri="{FF2B5EF4-FFF2-40B4-BE49-F238E27FC236}">
                  <a16:creationId xmlns:a16="http://schemas.microsoft.com/office/drawing/2014/main" id="{05E03223-DAEA-98C6-778B-C36AA7464598}"/>
                </a:ext>
              </a:extLst>
            </p:cNvPr>
            <p:cNvCxnSpPr>
              <a:cxnSpLocks/>
            </p:cNvCxnSpPr>
            <p:nvPr/>
          </p:nvCxnSpPr>
          <p:spPr>
            <a:xfrm>
              <a:off x="2665286" y="4285462"/>
              <a:ext cx="3264027" cy="0"/>
            </a:xfrm>
            <a:prstGeom prst="straightConnector1">
              <a:avLst/>
            </a:prstGeom>
            <a:ln w="57150">
              <a:solidFill>
                <a:schemeClr val="tx1"/>
              </a:solidFill>
              <a:tailEnd type="triangle"/>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77" name="Rettangolo 76">
              <a:extLst>
                <a:ext uri="{FF2B5EF4-FFF2-40B4-BE49-F238E27FC236}">
                  <a16:creationId xmlns:a16="http://schemas.microsoft.com/office/drawing/2014/main" id="{4EDFCDE3-C7AD-DC39-CB35-A43D3A39379A}"/>
                </a:ext>
              </a:extLst>
            </p:cNvPr>
            <p:cNvSpPr/>
            <p:nvPr/>
          </p:nvSpPr>
          <p:spPr>
            <a:xfrm>
              <a:off x="3251180" y="4297369"/>
              <a:ext cx="2092239" cy="369332"/>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1</a:t>
              </a:r>
            </a:p>
          </p:txBody>
        </p:sp>
        <p:sp>
          <p:nvSpPr>
            <p:cNvPr id="78" name="Rettangolo 77">
              <a:extLst>
                <a:ext uri="{FF2B5EF4-FFF2-40B4-BE49-F238E27FC236}">
                  <a16:creationId xmlns:a16="http://schemas.microsoft.com/office/drawing/2014/main" id="{122883E5-14F8-7396-B91D-25EDC24EC128}"/>
                </a:ext>
              </a:extLst>
            </p:cNvPr>
            <p:cNvSpPr/>
            <p:nvPr/>
          </p:nvSpPr>
          <p:spPr>
            <a:xfrm rot="16200000">
              <a:off x="1383452" y="2562306"/>
              <a:ext cx="2092239" cy="369332"/>
            </a:xfrm>
            <a:prstGeom prst="rect">
              <a:avLst/>
            </a:prstGeom>
            <a:noFill/>
          </p:spPr>
          <p:txBody>
            <a:bodyPr wrap="square" lIns="91440" tIns="45720" rIns="91440" bIns="45720">
              <a:spAutoFit/>
            </a:bodyPr>
            <a:lstStyle/>
            <a:p>
              <a:pPr algn="ctr"/>
              <a:r>
                <a:rPr lang="it-IT" b="1" cap="none" spc="0" dirty="0">
                  <a:ln w="38100"/>
                  <a:effectLst>
                    <a:outerShdw blurRad="50800" dist="38100" dir="2700000" algn="tl" rotWithShape="0">
                      <a:prstClr val="black">
                        <a:alpha val="40000"/>
                      </a:prstClr>
                    </a:outerShdw>
                  </a:effectLst>
                </a:rPr>
                <a:t>TSNE 2</a:t>
              </a:r>
            </a:p>
          </p:txBody>
        </p:sp>
      </p:grpSp>
    </p:spTree>
    <p:extLst>
      <p:ext uri="{BB962C8B-B14F-4D97-AF65-F5344CB8AC3E}">
        <p14:creationId xmlns:p14="http://schemas.microsoft.com/office/powerpoint/2010/main" val="529669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3EC7F8-2008-247F-17DD-ACE6CDFB37C8}"/>
              </a:ext>
            </a:extLst>
          </p:cNvPr>
          <p:cNvSpPr>
            <a:spLocks noGrp="1"/>
          </p:cNvSpPr>
          <p:nvPr>
            <p:ph type="title"/>
          </p:nvPr>
        </p:nvSpPr>
        <p:spPr/>
        <p:txBody>
          <a:bodyPr/>
          <a:lstStyle/>
          <a:p>
            <a:r>
              <a:rPr lang="it-IT" dirty="0"/>
              <a:t>In brief, </a:t>
            </a:r>
            <a:r>
              <a:rPr lang="it-IT" dirty="0" err="1"/>
              <a:t>what</a:t>
            </a:r>
            <a:r>
              <a:rPr lang="it-IT" dirty="0"/>
              <a:t> are </a:t>
            </a:r>
            <a:r>
              <a:rPr lang="it-IT" dirty="0" err="1"/>
              <a:t>we</a:t>
            </a:r>
            <a:r>
              <a:rPr lang="it-IT" dirty="0"/>
              <a:t> </a:t>
            </a:r>
            <a:r>
              <a:rPr lang="it-IT" dirty="0" err="1"/>
              <a:t>doing</a:t>
            </a:r>
            <a:r>
              <a:rPr lang="it-IT" dirty="0"/>
              <a:t>?</a:t>
            </a:r>
          </a:p>
        </p:txBody>
      </p:sp>
      <mc:AlternateContent xmlns:mc="http://schemas.openxmlformats.org/markup-compatibility/2006" xmlns:a14="http://schemas.microsoft.com/office/drawing/2010/main">
        <mc:Choice Requires="a14">
          <p:graphicFrame>
            <p:nvGraphicFramePr>
              <p:cNvPr id="4" name="Tabella 6">
                <a:extLst>
                  <a:ext uri="{FF2B5EF4-FFF2-40B4-BE49-F238E27FC236}">
                    <a16:creationId xmlns:a16="http://schemas.microsoft.com/office/drawing/2014/main" id="{A152AA63-9871-A0B6-2E21-0DE2608F538E}"/>
                  </a:ext>
                </a:extLst>
              </p:cNvPr>
              <p:cNvGraphicFramePr>
                <a:graphicFrameLocks noGrp="1"/>
              </p:cNvGraphicFramePr>
              <p:nvPr>
                <p:extLst>
                  <p:ext uri="{D42A27DB-BD31-4B8C-83A1-F6EECF244321}">
                    <p14:modId xmlns:p14="http://schemas.microsoft.com/office/powerpoint/2010/main" val="3475495565"/>
                  </p:ext>
                </p:extLst>
              </p:nvPr>
            </p:nvGraphicFramePr>
            <p:xfrm>
              <a:off x="646111" y="3173644"/>
              <a:ext cx="4329429" cy="2140458"/>
            </p:xfrm>
            <a:graphic>
              <a:graphicData uri="http://schemas.openxmlformats.org/drawingml/2006/table">
                <a:tbl>
                  <a:tblPr firstRow="1" firstCol="1" bandRow="1">
                    <a:effectLst>
                      <a:outerShdw blurRad="50800" dist="38100" dir="2700000" algn="tl" rotWithShape="0">
                        <a:prstClr val="black">
                          <a:alpha val="40000"/>
                        </a:prstClr>
                      </a:outerShdw>
                    </a:effectLst>
                    <a:tableStyleId>{7DF18680-E054-41AD-8BC1-D1AEF772440D}</a:tableStyleId>
                  </a:tblPr>
                  <a:tblGrid>
                    <a:gridCol w="1007289">
                      <a:extLst>
                        <a:ext uri="{9D8B030D-6E8A-4147-A177-3AD203B41FA5}">
                          <a16:colId xmlns:a16="http://schemas.microsoft.com/office/drawing/2014/main" val="478205879"/>
                        </a:ext>
                      </a:extLst>
                    </a:gridCol>
                    <a:gridCol w="830535">
                      <a:extLst>
                        <a:ext uri="{9D8B030D-6E8A-4147-A177-3AD203B41FA5}">
                          <a16:colId xmlns:a16="http://schemas.microsoft.com/office/drawing/2014/main" val="2293376851"/>
                        </a:ext>
                      </a:extLst>
                    </a:gridCol>
                    <a:gridCol w="830535">
                      <a:extLst>
                        <a:ext uri="{9D8B030D-6E8A-4147-A177-3AD203B41FA5}">
                          <a16:colId xmlns:a16="http://schemas.microsoft.com/office/drawing/2014/main" val="4265755526"/>
                        </a:ext>
                      </a:extLst>
                    </a:gridCol>
                    <a:gridCol w="830535">
                      <a:extLst>
                        <a:ext uri="{9D8B030D-6E8A-4147-A177-3AD203B41FA5}">
                          <a16:colId xmlns:a16="http://schemas.microsoft.com/office/drawing/2014/main" val="3238214949"/>
                        </a:ext>
                      </a:extLst>
                    </a:gridCol>
                    <a:gridCol w="830535">
                      <a:extLst>
                        <a:ext uri="{9D8B030D-6E8A-4147-A177-3AD203B41FA5}">
                          <a16:colId xmlns:a16="http://schemas.microsoft.com/office/drawing/2014/main" val="209838191"/>
                        </a:ext>
                      </a:extLst>
                    </a:gridCol>
                  </a:tblGrid>
                  <a:tr h="370840">
                    <a:tc>
                      <a:txBody>
                        <a:bodyPr/>
                        <a:lstStyle/>
                        <a:p>
                          <a:r>
                            <a:rPr lang="it-IT" dirty="0"/>
                            <a:t>G</a:t>
                          </a:r>
                        </a:p>
                      </a:txBody>
                      <a:tcPr/>
                    </a:tc>
                    <a:tc>
                      <a:txBody>
                        <a:bodyPr/>
                        <a:lstStyle/>
                        <a:p>
                          <a:r>
                            <a:rPr lang="it-IT" dirty="0"/>
                            <a:t>Cell 1</a:t>
                          </a:r>
                        </a:p>
                      </a:txBody>
                      <a:tcPr/>
                    </a:tc>
                    <a:tc>
                      <a:txBody>
                        <a:bodyPr/>
                        <a:lstStyle/>
                        <a:p>
                          <a:r>
                            <a:rPr lang="it-IT" dirty="0"/>
                            <a:t>Cell 2</a:t>
                          </a:r>
                        </a:p>
                      </a:txBody>
                      <a:tcPr/>
                    </a:tc>
                    <a:tc>
                      <a:txBody>
                        <a:bodyPr/>
                        <a:lstStyle/>
                        <a:p>
                          <a:r>
                            <a:rPr lang="it-IT" dirty="0"/>
                            <a:t>…</a:t>
                          </a:r>
                        </a:p>
                      </a:txBody>
                      <a:tcPr/>
                    </a:tc>
                    <a:tc>
                      <a:txBody>
                        <a:bodyPr/>
                        <a:lstStyle/>
                        <a:p>
                          <a:r>
                            <a:rPr lang="it-IT" dirty="0"/>
                            <a:t>Cell </a:t>
                          </a:r>
                          <a:r>
                            <a:rPr lang="it-IT" dirty="0" err="1"/>
                            <a:t>n</a:t>
                          </a:r>
                          <a:endParaRPr lang="it-IT" dirty="0"/>
                        </a:p>
                      </a:txBody>
                      <a:tcPr/>
                    </a:tc>
                    <a:extLst>
                      <a:ext uri="{0D108BD9-81ED-4DB2-BD59-A6C34878D82A}">
                        <a16:rowId xmlns:a16="http://schemas.microsoft.com/office/drawing/2014/main" val="2993570542"/>
                      </a:ext>
                    </a:extLst>
                  </a:tr>
                  <a:tr h="370840">
                    <a:tc>
                      <a:txBody>
                        <a:bodyPr/>
                        <a:lstStyle/>
                        <a:p>
                          <a:r>
                            <a:rPr lang="it-IT" dirty="0"/>
                            <a:t>Gene 1</a:t>
                          </a:r>
                        </a:p>
                      </a:txBody>
                      <a:tcPr/>
                    </a:tc>
                    <a:tc>
                      <a:txBody>
                        <a:bodyPr/>
                        <a:lstStyle/>
                        <a:p>
                          <a:endParaRPr lang="it-IT" dirty="0"/>
                        </a:p>
                      </a:txBody>
                      <a:tcPr/>
                    </a:tc>
                    <a:tc>
                      <a:txBody>
                        <a:bodyPr/>
                        <a:lstStyle/>
                        <a:p>
                          <a:endParaRPr lang="it-IT"/>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1618015948"/>
                      </a:ext>
                    </a:extLst>
                  </a:tr>
                  <a:tr h="370840">
                    <a:tc>
                      <a:txBody>
                        <a:bodyPr/>
                        <a:lstStyle/>
                        <a:p>
                          <a:r>
                            <a:rPr lang="it-IT" dirty="0"/>
                            <a:t>Gene 2</a:t>
                          </a:r>
                        </a:p>
                      </a:txBody>
                      <a:tcPr/>
                    </a:tc>
                    <a:tc>
                      <a:txBody>
                        <a:bodyPr/>
                        <a:lstStyle/>
                        <a:p>
                          <a:endParaRPr lang="it-IT"/>
                        </a:p>
                      </a:txBody>
                      <a:tcPr/>
                    </a:tc>
                    <a:tc>
                      <a:txBody>
                        <a:bodyPr/>
                        <a:lstStyle/>
                        <a:p>
                          <a:endParaRPr lang="it-IT" dirty="0"/>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769340510"/>
                      </a:ext>
                    </a:extLst>
                  </a:tr>
                  <a:tr h="370840">
                    <a:tc>
                      <a:txBody>
                        <a:bodyPr/>
                        <a:lstStyle/>
                        <a:p>
                          <a:r>
                            <a:rPr lang="it-IT" dirty="0"/>
                            <a:t>…</a:t>
                          </a:r>
                        </a:p>
                      </a:txBody>
                      <a:tcPr/>
                    </a:tc>
                    <a:tc>
                      <a:txBody>
                        <a:bodyPr/>
                        <a:lstStyle/>
                        <a:p>
                          <a:endParaRPr lang="it-IT"/>
                        </a:p>
                      </a:txBody>
                      <a:tcPr/>
                    </a:tc>
                    <a:tc>
                      <a:txBody>
                        <a:bodyPr/>
                        <a:lstStyle/>
                        <a:p>
                          <a:endParaRPr lang="it-IT"/>
                        </a:p>
                      </a:txBody>
                      <a:tcPr/>
                    </a:tc>
                    <a:tc>
                      <a:txBody>
                        <a:bodyPr/>
                        <a:lstStyle/>
                        <a:p>
                          <a:pPr/>
                          <a14:m>
                            <m:oMathPara xmlns:m="http://schemas.openxmlformats.org/officeDocument/2006/math">
                              <m:oMathParaPr>
                                <m:jc m:val="centerGroup"/>
                              </m:oMathParaPr>
                              <m:oMath xmlns:m="http://schemas.openxmlformats.org/officeDocument/2006/math">
                                <m:sSub>
                                  <m:sSubPr>
                                    <m:ctrlPr>
                                      <a:rPr lang="it-IT" i="1" smtClean="0">
                                        <a:latin typeface="Cambria Math" panose="02040503050406030204" pitchFamily="18" charset="0"/>
                                      </a:rPr>
                                    </m:ctrlPr>
                                  </m:sSubPr>
                                  <m:e>
                                    <m:r>
                                      <a:rPr lang="it-IT" b="0" smtClean="0">
                                        <a:latin typeface="Cambria Math" panose="02040503050406030204" pitchFamily="18" charset="0"/>
                                      </a:rPr>
                                      <m:t>𝑔</m:t>
                                    </m:r>
                                  </m:e>
                                  <m:sub>
                                    <m:r>
                                      <a:rPr lang="it-IT" b="0" smtClean="0">
                                        <a:latin typeface="Cambria Math" panose="02040503050406030204" pitchFamily="18" charset="0"/>
                                      </a:rPr>
                                      <m:t>𝑖</m:t>
                                    </m:r>
                                    <m:r>
                                      <a:rPr lang="it-IT" b="0" smtClean="0">
                                        <a:latin typeface="Cambria Math" panose="02040503050406030204" pitchFamily="18" charset="0"/>
                                      </a:rPr>
                                      <m:t>,</m:t>
                                    </m:r>
                                    <m:r>
                                      <a:rPr lang="it-IT" b="0" smtClean="0">
                                        <a:latin typeface="Cambria Math" panose="02040503050406030204" pitchFamily="18" charset="0"/>
                                      </a:rPr>
                                      <m:t>𝑗</m:t>
                                    </m:r>
                                  </m:sub>
                                </m:sSub>
                              </m:oMath>
                            </m:oMathPara>
                          </a14:m>
                          <a:endParaRPr lang="it-IT" dirty="0"/>
                        </a:p>
                      </a:txBody>
                      <a:tcPr/>
                    </a:tc>
                    <a:tc>
                      <a:txBody>
                        <a:bodyPr/>
                        <a:lstStyle/>
                        <a:p>
                          <a:endParaRPr lang="it-IT"/>
                        </a:p>
                      </a:txBody>
                      <a:tcPr/>
                    </a:tc>
                    <a:extLst>
                      <a:ext uri="{0D108BD9-81ED-4DB2-BD59-A6C34878D82A}">
                        <a16:rowId xmlns:a16="http://schemas.microsoft.com/office/drawing/2014/main" val="3820816069"/>
                      </a:ext>
                    </a:extLst>
                  </a:tr>
                  <a:tr h="370840">
                    <a:tc>
                      <a:txBody>
                        <a:bodyPr/>
                        <a:lstStyle/>
                        <a:p>
                          <a:r>
                            <a:rPr lang="it-IT" dirty="0"/>
                            <a:t>Gene g</a:t>
                          </a:r>
                        </a:p>
                      </a:txBody>
                      <a:tcPr/>
                    </a:tc>
                    <a:tc>
                      <a:txBody>
                        <a:bodyPr/>
                        <a:lstStyle/>
                        <a:p>
                          <a:endParaRPr lang="it-IT"/>
                        </a:p>
                      </a:txBody>
                      <a:tcPr/>
                    </a:tc>
                    <a:tc>
                      <a:txBody>
                        <a:bodyPr/>
                        <a:lstStyle/>
                        <a:p>
                          <a:endParaRPr lang="it-IT"/>
                        </a:p>
                      </a:txBody>
                      <a:tcPr/>
                    </a:tc>
                    <a:tc>
                      <a:txBody>
                        <a:bodyPr/>
                        <a:lstStyle/>
                        <a:p>
                          <a:endParaRPr lang="it-IT" dirty="0"/>
                        </a:p>
                      </a:txBody>
                      <a:tcPr/>
                    </a:tc>
                    <a:tc>
                      <a:txBody>
                        <a:bodyPr/>
                        <a:lstStyle/>
                        <a:p>
                          <a:endParaRPr lang="it-IT" dirty="0"/>
                        </a:p>
                      </a:txBody>
                      <a:tcPr/>
                    </a:tc>
                    <a:extLst>
                      <a:ext uri="{0D108BD9-81ED-4DB2-BD59-A6C34878D82A}">
                        <a16:rowId xmlns:a16="http://schemas.microsoft.com/office/drawing/2014/main" val="647109959"/>
                      </a:ext>
                    </a:extLst>
                  </a:tr>
                </a:tbl>
              </a:graphicData>
            </a:graphic>
          </p:graphicFrame>
        </mc:Choice>
        <mc:Fallback xmlns="">
          <p:graphicFrame>
            <p:nvGraphicFramePr>
              <p:cNvPr id="4" name="Tabella 6">
                <a:extLst>
                  <a:ext uri="{FF2B5EF4-FFF2-40B4-BE49-F238E27FC236}">
                    <a16:creationId xmlns:a16="http://schemas.microsoft.com/office/drawing/2014/main" id="{A152AA63-9871-A0B6-2E21-0DE2608F538E}"/>
                  </a:ext>
                </a:extLst>
              </p:cNvPr>
              <p:cNvGraphicFramePr>
                <a:graphicFrameLocks noGrp="1"/>
              </p:cNvGraphicFramePr>
              <p:nvPr>
                <p:extLst>
                  <p:ext uri="{D42A27DB-BD31-4B8C-83A1-F6EECF244321}">
                    <p14:modId xmlns:p14="http://schemas.microsoft.com/office/powerpoint/2010/main" val="3475495565"/>
                  </p:ext>
                </p:extLst>
              </p:nvPr>
            </p:nvGraphicFramePr>
            <p:xfrm>
              <a:off x="646111" y="3173644"/>
              <a:ext cx="4329429" cy="2144332"/>
            </p:xfrm>
            <a:graphic>
              <a:graphicData uri="http://schemas.openxmlformats.org/drawingml/2006/table">
                <a:tbl>
                  <a:tblPr firstRow="1" firstCol="1" bandRow="1">
                    <a:effectLst>
                      <a:outerShdw blurRad="50800" dist="38100" dir="2700000" algn="tl" rotWithShape="0">
                        <a:prstClr val="black">
                          <a:alpha val="40000"/>
                        </a:prstClr>
                      </a:outerShdw>
                    </a:effectLst>
                    <a:tableStyleId>{7DF18680-E054-41AD-8BC1-D1AEF772440D}</a:tableStyleId>
                  </a:tblPr>
                  <a:tblGrid>
                    <a:gridCol w="1007289">
                      <a:extLst>
                        <a:ext uri="{9D8B030D-6E8A-4147-A177-3AD203B41FA5}">
                          <a16:colId xmlns:a16="http://schemas.microsoft.com/office/drawing/2014/main" val="478205879"/>
                        </a:ext>
                      </a:extLst>
                    </a:gridCol>
                    <a:gridCol w="830535">
                      <a:extLst>
                        <a:ext uri="{9D8B030D-6E8A-4147-A177-3AD203B41FA5}">
                          <a16:colId xmlns:a16="http://schemas.microsoft.com/office/drawing/2014/main" val="2293376851"/>
                        </a:ext>
                      </a:extLst>
                    </a:gridCol>
                    <a:gridCol w="830535">
                      <a:extLst>
                        <a:ext uri="{9D8B030D-6E8A-4147-A177-3AD203B41FA5}">
                          <a16:colId xmlns:a16="http://schemas.microsoft.com/office/drawing/2014/main" val="4265755526"/>
                        </a:ext>
                      </a:extLst>
                    </a:gridCol>
                    <a:gridCol w="830535">
                      <a:extLst>
                        <a:ext uri="{9D8B030D-6E8A-4147-A177-3AD203B41FA5}">
                          <a16:colId xmlns:a16="http://schemas.microsoft.com/office/drawing/2014/main" val="3238214949"/>
                        </a:ext>
                      </a:extLst>
                    </a:gridCol>
                    <a:gridCol w="830535">
                      <a:extLst>
                        <a:ext uri="{9D8B030D-6E8A-4147-A177-3AD203B41FA5}">
                          <a16:colId xmlns:a16="http://schemas.microsoft.com/office/drawing/2014/main" val="209838191"/>
                        </a:ext>
                      </a:extLst>
                    </a:gridCol>
                  </a:tblGrid>
                  <a:tr h="370840">
                    <a:tc>
                      <a:txBody>
                        <a:bodyPr/>
                        <a:lstStyle/>
                        <a:p>
                          <a:r>
                            <a:rPr lang="it-IT" dirty="0"/>
                            <a:t>G</a:t>
                          </a:r>
                        </a:p>
                      </a:txBody>
                      <a:tcPr/>
                    </a:tc>
                    <a:tc>
                      <a:txBody>
                        <a:bodyPr/>
                        <a:lstStyle/>
                        <a:p>
                          <a:r>
                            <a:rPr lang="it-IT" dirty="0"/>
                            <a:t>Cell 1</a:t>
                          </a:r>
                        </a:p>
                      </a:txBody>
                      <a:tcPr/>
                    </a:tc>
                    <a:tc>
                      <a:txBody>
                        <a:bodyPr/>
                        <a:lstStyle/>
                        <a:p>
                          <a:r>
                            <a:rPr lang="it-IT" dirty="0"/>
                            <a:t>Cell 2</a:t>
                          </a:r>
                        </a:p>
                      </a:txBody>
                      <a:tcPr/>
                    </a:tc>
                    <a:tc>
                      <a:txBody>
                        <a:bodyPr/>
                        <a:lstStyle/>
                        <a:p>
                          <a:r>
                            <a:rPr lang="it-IT" dirty="0"/>
                            <a:t>…</a:t>
                          </a:r>
                        </a:p>
                      </a:txBody>
                      <a:tcPr/>
                    </a:tc>
                    <a:tc>
                      <a:txBody>
                        <a:bodyPr/>
                        <a:lstStyle/>
                        <a:p>
                          <a:r>
                            <a:rPr lang="it-IT" dirty="0"/>
                            <a:t>Cell </a:t>
                          </a:r>
                          <a:r>
                            <a:rPr lang="it-IT" dirty="0" err="1"/>
                            <a:t>n</a:t>
                          </a:r>
                          <a:endParaRPr lang="it-IT" dirty="0"/>
                        </a:p>
                      </a:txBody>
                      <a:tcPr/>
                    </a:tc>
                    <a:extLst>
                      <a:ext uri="{0D108BD9-81ED-4DB2-BD59-A6C34878D82A}">
                        <a16:rowId xmlns:a16="http://schemas.microsoft.com/office/drawing/2014/main" val="2993570542"/>
                      </a:ext>
                    </a:extLst>
                  </a:tr>
                  <a:tr h="370840">
                    <a:tc>
                      <a:txBody>
                        <a:bodyPr/>
                        <a:lstStyle/>
                        <a:p>
                          <a:r>
                            <a:rPr lang="it-IT" dirty="0"/>
                            <a:t>Gene 1</a:t>
                          </a:r>
                        </a:p>
                      </a:txBody>
                      <a:tcPr/>
                    </a:tc>
                    <a:tc>
                      <a:txBody>
                        <a:bodyPr/>
                        <a:lstStyle/>
                        <a:p>
                          <a:endParaRPr lang="it-IT" dirty="0"/>
                        </a:p>
                      </a:txBody>
                      <a:tcPr/>
                    </a:tc>
                    <a:tc>
                      <a:txBody>
                        <a:bodyPr/>
                        <a:lstStyle/>
                        <a:p>
                          <a:endParaRPr lang="it-IT"/>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1618015948"/>
                      </a:ext>
                    </a:extLst>
                  </a:tr>
                  <a:tr h="370840">
                    <a:tc>
                      <a:txBody>
                        <a:bodyPr/>
                        <a:lstStyle/>
                        <a:p>
                          <a:r>
                            <a:rPr lang="it-IT" dirty="0"/>
                            <a:t>Gene 2</a:t>
                          </a:r>
                        </a:p>
                      </a:txBody>
                      <a:tcPr/>
                    </a:tc>
                    <a:tc>
                      <a:txBody>
                        <a:bodyPr/>
                        <a:lstStyle/>
                        <a:p>
                          <a:endParaRPr lang="it-IT"/>
                        </a:p>
                      </a:txBody>
                      <a:tcPr/>
                    </a:tc>
                    <a:tc>
                      <a:txBody>
                        <a:bodyPr/>
                        <a:lstStyle/>
                        <a:p>
                          <a:endParaRPr lang="it-IT" dirty="0"/>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769340510"/>
                      </a:ext>
                    </a:extLst>
                  </a:tr>
                  <a:tr h="391732">
                    <a:tc>
                      <a:txBody>
                        <a:bodyPr/>
                        <a:lstStyle/>
                        <a:p>
                          <a:r>
                            <a:rPr lang="it-IT" dirty="0"/>
                            <a:t>…</a:t>
                          </a:r>
                        </a:p>
                      </a:txBody>
                      <a:tcPr/>
                    </a:tc>
                    <a:tc>
                      <a:txBody>
                        <a:bodyPr/>
                        <a:lstStyle/>
                        <a:p>
                          <a:endParaRPr lang="it-IT"/>
                        </a:p>
                      </a:txBody>
                      <a:tcPr/>
                    </a:tc>
                    <a:tc>
                      <a:txBody>
                        <a:bodyPr/>
                        <a:lstStyle/>
                        <a:p>
                          <a:endParaRPr lang="it-IT"/>
                        </a:p>
                      </a:txBody>
                      <a:tcPr/>
                    </a:tc>
                    <a:tc>
                      <a:txBody>
                        <a:bodyPr/>
                        <a:lstStyle/>
                        <a:p>
                          <a:endParaRPr lang="it-IT"/>
                        </a:p>
                      </a:txBody>
                      <a:tcPr>
                        <a:blipFill>
                          <a:blip r:embed="rId3"/>
                          <a:stretch>
                            <a:fillRect l="-327692" t="-290323" r="-115385" b="-190323"/>
                          </a:stretch>
                        </a:blipFill>
                      </a:tcPr>
                    </a:tc>
                    <a:tc>
                      <a:txBody>
                        <a:bodyPr/>
                        <a:lstStyle/>
                        <a:p>
                          <a:endParaRPr lang="it-IT"/>
                        </a:p>
                      </a:txBody>
                      <a:tcPr/>
                    </a:tc>
                    <a:extLst>
                      <a:ext uri="{0D108BD9-81ED-4DB2-BD59-A6C34878D82A}">
                        <a16:rowId xmlns:a16="http://schemas.microsoft.com/office/drawing/2014/main" val="3820816069"/>
                      </a:ext>
                    </a:extLst>
                  </a:tr>
                  <a:tr h="640080">
                    <a:tc>
                      <a:txBody>
                        <a:bodyPr/>
                        <a:lstStyle/>
                        <a:p>
                          <a:r>
                            <a:rPr lang="it-IT" dirty="0"/>
                            <a:t>Gene g</a:t>
                          </a:r>
                        </a:p>
                      </a:txBody>
                      <a:tcPr/>
                    </a:tc>
                    <a:tc>
                      <a:txBody>
                        <a:bodyPr/>
                        <a:lstStyle/>
                        <a:p>
                          <a:endParaRPr lang="it-IT"/>
                        </a:p>
                      </a:txBody>
                      <a:tcPr/>
                    </a:tc>
                    <a:tc>
                      <a:txBody>
                        <a:bodyPr/>
                        <a:lstStyle/>
                        <a:p>
                          <a:endParaRPr lang="it-IT"/>
                        </a:p>
                      </a:txBody>
                      <a:tcPr/>
                    </a:tc>
                    <a:tc>
                      <a:txBody>
                        <a:bodyPr/>
                        <a:lstStyle/>
                        <a:p>
                          <a:endParaRPr lang="it-IT" dirty="0"/>
                        </a:p>
                      </a:txBody>
                      <a:tcPr/>
                    </a:tc>
                    <a:tc>
                      <a:txBody>
                        <a:bodyPr/>
                        <a:lstStyle/>
                        <a:p>
                          <a:endParaRPr lang="it-IT" dirty="0"/>
                        </a:p>
                      </a:txBody>
                      <a:tcPr/>
                    </a:tc>
                    <a:extLst>
                      <a:ext uri="{0D108BD9-81ED-4DB2-BD59-A6C34878D82A}">
                        <a16:rowId xmlns:a16="http://schemas.microsoft.com/office/drawing/2014/main" val="64710995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5" name="Tabella 4">
                <a:extLst>
                  <a:ext uri="{FF2B5EF4-FFF2-40B4-BE49-F238E27FC236}">
                    <a16:creationId xmlns:a16="http://schemas.microsoft.com/office/drawing/2014/main" id="{808F11AF-2D72-EB9E-4E91-3C1AB30DBC9D}"/>
                  </a:ext>
                </a:extLst>
              </p:cNvPr>
              <p:cNvGraphicFramePr>
                <a:graphicFrameLocks noGrp="1"/>
              </p:cNvGraphicFramePr>
              <p:nvPr>
                <p:extLst>
                  <p:ext uri="{D42A27DB-BD31-4B8C-83A1-F6EECF244321}">
                    <p14:modId xmlns:p14="http://schemas.microsoft.com/office/powerpoint/2010/main" val="11591553"/>
                  </p:ext>
                </p:extLst>
              </p:nvPr>
            </p:nvGraphicFramePr>
            <p:xfrm>
              <a:off x="6698016" y="3151096"/>
              <a:ext cx="5224958" cy="2185554"/>
            </p:xfrm>
            <a:graphic>
              <a:graphicData uri="http://schemas.openxmlformats.org/drawingml/2006/table">
                <a:tbl>
                  <a:tblPr firstRow="1" firstCol="1" bandRow="1">
                    <a:effectLst>
                      <a:outerShdw blurRad="50800" dist="38100" dir="2700000" algn="tl" rotWithShape="0">
                        <a:prstClr val="black">
                          <a:alpha val="40000"/>
                        </a:prstClr>
                      </a:outerShdw>
                    </a:effectLst>
                    <a:tableStyleId>{7DF18680-E054-41AD-8BC1-D1AEF772440D}</a:tableStyleId>
                  </a:tblPr>
                  <a:tblGrid>
                    <a:gridCol w="1527430">
                      <a:extLst>
                        <a:ext uri="{9D8B030D-6E8A-4147-A177-3AD203B41FA5}">
                          <a16:colId xmlns:a16="http://schemas.microsoft.com/office/drawing/2014/main" val="478205879"/>
                        </a:ext>
                      </a:extLst>
                    </a:gridCol>
                    <a:gridCol w="924382">
                      <a:extLst>
                        <a:ext uri="{9D8B030D-6E8A-4147-A177-3AD203B41FA5}">
                          <a16:colId xmlns:a16="http://schemas.microsoft.com/office/drawing/2014/main" val="2293376851"/>
                        </a:ext>
                      </a:extLst>
                    </a:gridCol>
                    <a:gridCol w="924382">
                      <a:extLst>
                        <a:ext uri="{9D8B030D-6E8A-4147-A177-3AD203B41FA5}">
                          <a16:colId xmlns:a16="http://schemas.microsoft.com/office/drawing/2014/main" val="4265755526"/>
                        </a:ext>
                      </a:extLst>
                    </a:gridCol>
                    <a:gridCol w="924382">
                      <a:extLst>
                        <a:ext uri="{9D8B030D-6E8A-4147-A177-3AD203B41FA5}">
                          <a16:colId xmlns:a16="http://schemas.microsoft.com/office/drawing/2014/main" val="3238214949"/>
                        </a:ext>
                      </a:extLst>
                    </a:gridCol>
                    <a:gridCol w="924382">
                      <a:extLst>
                        <a:ext uri="{9D8B030D-6E8A-4147-A177-3AD203B41FA5}">
                          <a16:colId xmlns:a16="http://schemas.microsoft.com/office/drawing/2014/main" val="209838191"/>
                        </a:ext>
                      </a:extLst>
                    </a:gridCol>
                  </a:tblGrid>
                  <a:tr h="449424">
                    <a:tc>
                      <a:txBody>
                        <a:bodyPr/>
                        <a:lstStyle/>
                        <a:p>
                          <a:r>
                            <a:rPr lang="it-IT" dirty="0"/>
                            <a:t>C</a:t>
                          </a:r>
                        </a:p>
                      </a:txBody>
                      <a:tcPr/>
                    </a:tc>
                    <a:tc>
                      <a:txBody>
                        <a:bodyPr/>
                        <a:lstStyle/>
                        <a:p>
                          <a:r>
                            <a:rPr lang="it-IT" dirty="0"/>
                            <a:t>Cell 1</a:t>
                          </a:r>
                        </a:p>
                      </a:txBody>
                      <a:tcPr/>
                    </a:tc>
                    <a:tc>
                      <a:txBody>
                        <a:bodyPr/>
                        <a:lstStyle/>
                        <a:p>
                          <a:r>
                            <a:rPr lang="it-IT" dirty="0"/>
                            <a:t>Cell 2</a:t>
                          </a:r>
                        </a:p>
                      </a:txBody>
                      <a:tcPr/>
                    </a:tc>
                    <a:tc>
                      <a:txBody>
                        <a:bodyPr/>
                        <a:lstStyle/>
                        <a:p>
                          <a:r>
                            <a:rPr lang="it-IT" dirty="0"/>
                            <a:t>…</a:t>
                          </a:r>
                        </a:p>
                      </a:txBody>
                      <a:tcPr/>
                    </a:tc>
                    <a:tc>
                      <a:txBody>
                        <a:bodyPr/>
                        <a:lstStyle/>
                        <a:p>
                          <a:r>
                            <a:rPr lang="it-IT" dirty="0"/>
                            <a:t>Cell </a:t>
                          </a:r>
                          <a:r>
                            <a:rPr lang="it-IT" dirty="0" err="1"/>
                            <a:t>n</a:t>
                          </a:r>
                          <a:endParaRPr lang="it-IT" dirty="0"/>
                        </a:p>
                      </a:txBody>
                      <a:tcPr/>
                    </a:tc>
                    <a:extLst>
                      <a:ext uri="{0D108BD9-81ED-4DB2-BD59-A6C34878D82A}">
                        <a16:rowId xmlns:a16="http://schemas.microsoft.com/office/drawing/2014/main" val="2993570542"/>
                      </a:ext>
                    </a:extLst>
                  </a:tr>
                  <a:tr h="449424">
                    <a:tc>
                      <a:txBody>
                        <a:bodyPr/>
                        <a:lstStyle/>
                        <a:p>
                          <a:r>
                            <a:rPr lang="it-IT" dirty="0"/>
                            <a:t>Reaction 1</a:t>
                          </a:r>
                        </a:p>
                      </a:txBody>
                      <a:tcPr/>
                    </a:tc>
                    <a:tc>
                      <a:txBody>
                        <a:bodyPr/>
                        <a:lstStyle/>
                        <a:p>
                          <a:endParaRPr lang="it-IT" dirty="0"/>
                        </a:p>
                      </a:txBody>
                      <a:tcPr/>
                    </a:tc>
                    <a:tc>
                      <a:txBody>
                        <a:bodyPr/>
                        <a:lstStyle/>
                        <a:p>
                          <a:endParaRPr lang="it-IT" dirty="0"/>
                        </a:p>
                      </a:txBody>
                      <a:tcPr/>
                    </a:tc>
                    <a:tc>
                      <a:txBody>
                        <a:bodyPr/>
                        <a:lstStyle/>
                        <a:p>
                          <a:endParaRPr lang="it-IT"/>
                        </a:p>
                      </a:txBody>
                      <a:tcPr/>
                    </a:tc>
                    <a:tc>
                      <a:txBody>
                        <a:bodyPr/>
                        <a:lstStyle/>
                        <a:p>
                          <a:endParaRPr lang="it-IT" dirty="0"/>
                        </a:p>
                      </a:txBody>
                      <a:tcPr/>
                    </a:tc>
                    <a:extLst>
                      <a:ext uri="{0D108BD9-81ED-4DB2-BD59-A6C34878D82A}">
                        <a16:rowId xmlns:a16="http://schemas.microsoft.com/office/drawing/2014/main" val="1618015948"/>
                      </a:ext>
                    </a:extLst>
                  </a:tr>
                  <a:tr h="449424">
                    <a:tc>
                      <a:txBody>
                        <a:bodyPr/>
                        <a:lstStyle/>
                        <a:p>
                          <a:r>
                            <a:rPr lang="it-IT" dirty="0"/>
                            <a:t>Reaction 2</a:t>
                          </a:r>
                        </a:p>
                      </a:txBody>
                      <a:tcPr/>
                    </a:tc>
                    <a:tc>
                      <a:txBody>
                        <a:bodyPr/>
                        <a:lstStyle/>
                        <a:p>
                          <a:endParaRPr lang="it-IT"/>
                        </a:p>
                      </a:txBody>
                      <a:tcPr/>
                    </a:tc>
                    <a:tc>
                      <a:txBody>
                        <a:bodyPr/>
                        <a:lstStyle/>
                        <a:p>
                          <a:endParaRPr lang="it-IT"/>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769340510"/>
                      </a:ext>
                    </a:extLst>
                  </a:tr>
                  <a:tr h="342761">
                    <a:tc>
                      <a:txBody>
                        <a:bodyPr/>
                        <a:lstStyle/>
                        <a:p>
                          <a:r>
                            <a:rPr lang="it-IT" dirty="0"/>
                            <a:t>…</a:t>
                          </a:r>
                        </a:p>
                      </a:txBody>
                      <a:tcPr/>
                    </a:tc>
                    <a:tc>
                      <a:txBody>
                        <a:bodyPr/>
                        <a:lstStyle/>
                        <a:p>
                          <a:endParaRPr lang="it-IT"/>
                        </a:p>
                      </a:txBody>
                      <a:tcPr/>
                    </a:tc>
                    <a:tc>
                      <a:txBody>
                        <a:bodyPr/>
                        <a:lstStyle/>
                        <a:p>
                          <a:endParaRPr lang="it-IT"/>
                        </a:p>
                      </a:txBody>
                      <a:tcPr/>
                    </a:tc>
                    <a:tc>
                      <a:txBody>
                        <a:bodyPr/>
                        <a:lstStyle/>
                        <a:p>
                          <a:pPr/>
                          <a14:m>
                            <m:oMathPara xmlns:m="http://schemas.openxmlformats.org/officeDocument/2006/math">
                              <m:oMathParaPr>
                                <m:jc m:val="centerGroup"/>
                              </m:oMathParaPr>
                              <m:oMath xmlns:m="http://schemas.openxmlformats.org/officeDocument/2006/math">
                                <m:sSub>
                                  <m:sSubPr>
                                    <m:ctrlPr>
                                      <a:rPr lang="it-IT" i="1" smtClean="0">
                                        <a:latin typeface="Cambria Math" panose="02040503050406030204" pitchFamily="18" charset="0"/>
                                      </a:rPr>
                                    </m:ctrlPr>
                                  </m:sSubPr>
                                  <m:e>
                                    <m:r>
                                      <a:rPr lang="it-IT" b="0" smtClean="0">
                                        <a:latin typeface="Cambria Math" panose="02040503050406030204" pitchFamily="18" charset="0"/>
                                      </a:rPr>
                                      <m:t>𝑐</m:t>
                                    </m:r>
                                  </m:e>
                                  <m:sub>
                                    <m:r>
                                      <a:rPr lang="it-IT" b="0" smtClean="0">
                                        <a:latin typeface="Cambria Math" panose="02040503050406030204" pitchFamily="18" charset="0"/>
                                      </a:rPr>
                                      <m:t>𝑖</m:t>
                                    </m:r>
                                    <m:r>
                                      <a:rPr lang="it-IT" b="0" smtClean="0">
                                        <a:latin typeface="Cambria Math" panose="02040503050406030204" pitchFamily="18" charset="0"/>
                                      </a:rPr>
                                      <m:t>,</m:t>
                                    </m:r>
                                    <m:r>
                                      <a:rPr lang="it-IT" b="0" smtClean="0">
                                        <a:latin typeface="Cambria Math" panose="02040503050406030204" pitchFamily="18" charset="0"/>
                                      </a:rPr>
                                      <m:t>𝑗</m:t>
                                    </m:r>
                                  </m:sub>
                                </m:sSub>
                              </m:oMath>
                            </m:oMathPara>
                          </a14:m>
                          <a:endParaRPr lang="it-IT" dirty="0"/>
                        </a:p>
                      </a:txBody>
                      <a:tcPr/>
                    </a:tc>
                    <a:tc>
                      <a:txBody>
                        <a:bodyPr/>
                        <a:lstStyle/>
                        <a:p>
                          <a:endParaRPr lang="it-IT"/>
                        </a:p>
                      </a:txBody>
                      <a:tcPr/>
                    </a:tc>
                    <a:extLst>
                      <a:ext uri="{0D108BD9-81ED-4DB2-BD59-A6C34878D82A}">
                        <a16:rowId xmlns:a16="http://schemas.microsoft.com/office/drawing/2014/main" val="3820816069"/>
                      </a:ext>
                    </a:extLst>
                  </a:tr>
                  <a:tr h="449424">
                    <a:tc>
                      <a:txBody>
                        <a:bodyPr/>
                        <a:lstStyle/>
                        <a:p>
                          <a:r>
                            <a:rPr lang="it-IT" dirty="0"/>
                            <a:t>Reaction m</a:t>
                          </a:r>
                        </a:p>
                      </a:txBody>
                      <a:tcPr/>
                    </a:tc>
                    <a:tc>
                      <a:txBody>
                        <a:bodyPr/>
                        <a:lstStyle/>
                        <a:p>
                          <a:endParaRPr lang="it-IT" dirty="0"/>
                        </a:p>
                      </a:txBody>
                      <a:tcPr/>
                    </a:tc>
                    <a:tc>
                      <a:txBody>
                        <a:bodyPr/>
                        <a:lstStyle/>
                        <a:p>
                          <a:endParaRPr lang="it-IT"/>
                        </a:p>
                      </a:txBody>
                      <a:tcPr/>
                    </a:tc>
                    <a:tc>
                      <a:txBody>
                        <a:bodyPr/>
                        <a:lstStyle/>
                        <a:p>
                          <a:endParaRPr lang="it-IT"/>
                        </a:p>
                      </a:txBody>
                      <a:tcPr/>
                    </a:tc>
                    <a:tc>
                      <a:txBody>
                        <a:bodyPr/>
                        <a:lstStyle/>
                        <a:p>
                          <a:endParaRPr lang="it-IT" dirty="0"/>
                        </a:p>
                      </a:txBody>
                      <a:tcPr/>
                    </a:tc>
                    <a:extLst>
                      <a:ext uri="{0D108BD9-81ED-4DB2-BD59-A6C34878D82A}">
                        <a16:rowId xmlns:a16="http://schemas.microsoft.com/office/drawing/2014/main" val="647109959"/>
                      </a:ext>
                    </a:extLst>
                  </a:tr>
                </a:tbl>
              </a:graphicData>
            </a:graphic>
          </p:graphicFrame>
        </mc:Choice>
        <mc:Fallback xmlns="">
          <p:graphicFrame>
            <p:nvGraphicFramePr>
              <p:cNvPr id="5" name="Tabella 4">
                <a:extLst>
                  <a:ext uri="{FF2B5EF4-FFF2-40B4-BE49-F238E27FC236}">
                    <a16:creationId xmlns:a16="http://schemas.microsoft.com/office/drawing/2014/main" id="{808F11AF-2D72-EB9E-4E91-3C1AB30DBC9D}"/>
                  </a:ext>
                </a:extLst>
              </p:cNvPr>
              <p:cNvGraphicFramePr>
                <a:graphicFrameLocks noGrp="1"/>
              </p:cNvGraphicFramePr>
              <p:nvPr>
                <p:extLst>
                  <p:ext uri="{D42A27DB-BD31-4B8C-83A1-F6EECF244321}">
                    <p14:modId xmlns:p14="http://schemas.microsoft.com/office/powerpoint/2010/main" val="11591553"/>
                  </p:ext>
                </p:extLst>
              </p:nvPr>
            </p:nvGraphicFramePr>
            <p:xfrm>
              <a:off x="6698016" y="3151096"/>
              <a:ext cx="5224958" cy="2189428"/>
            </p:xfrm>
            <a:graphic>
              <a:graphicData uri="http://schemas.openxmlformats.org/drawingml/2006/table">
                <a:tbl>
                  <a:tblPr firstRow="1" firstCol="1" bandRow="1">
                    <a:effectLst>
                      <a:outerShdw blurRad="50800" dist="38100" dir="2700000" algn="tl" rotWithShape="0">
                        <a:prstClr val="black">
                          <a:alpha val="40000"/>
                        </a:prstClr>
                      </a:outerShdw>
                    </a:effectLst>
                    <a:tableStyleId>{7DF18680-E054-41AD-8BC1-D1AEF772440D}</a:tableStyleId>
                  </a:tblPr>
                  <a:tblGrid>
                    <a:gridCol w="1527430">
                      <a:extLst>
                        <a:ext uri="{9D8B030D-6E8A-4147-A177-3AD203B41FA5}">
                          <a16:colId xmlns:a16="http://schemas.microsoft.com/office/drawing/2014/main" val="478205879"/>
                        </a:ext>
                      </a:extLst>
                    </a:gridCol>
                    <a:gridCol w="924382">
                      <a:extLst>
                        <a:ext uri="{9D8B030D-6E8A-4147-A177-3AD203B41FA5}">
                          <a16:colId xmlns:a16="http://schemas.microsoft.com/office/drawing/2014/main" val="2293376851"/>
                        </a:ext>
                      </a:extLst>
                    </a:gridCol>
                    <a:gridCol w="924382">
                      <a:extLst>
                        <a:ext uri="{9D8B030D-6E8A-4147-A177-3AD203B41FA5}">
                          <a16:colId xmlns:a16="http://schemas.microsoft.com/office/drawing/2014/main" val="4265755526"/>
                        </a:ext>
                      </a:extLst>
                    </a:gridCol>
                    <a:gridCol w="924382">
                      <a:extLst>
                        <a:ext uri="{9D8B030D-6E8A-4147-A177-3AD203B41FA5}">
                          <a16:colId xmlns:a16="http://schemas.microsoft.com/office/drawing/2014/main" val="3238214949"/>
                        </a:ext>
                      </a:extLst>
                    </a:gridCol>
                    <a:gridCol w="924382">
                      <a:extLst>
                        <a:ext uri="{9D8B030D-6E8A-4147-A177-3AD203B41FA5}">
                          <a16:colId xmlns:a16="http://schemas.microsoft.com/office/drawing/2014/main" val="209838191"/>
                        </a:ext>
                      </a:extLst>
                    </a:gridCol>
                  </a:tblGrid>
                  <a:tr h="449424">
                    <a:tc>
                      <a:txBody>
                        <a:bodyPr/>
                        <a:lstStyle/>
                        <a:p>
                          <a:r>
                            <a:rPr lang="it-IT" dirty="0"/>
                            <a:t>C</a:t>
                          </a:r>
                        </a:p>
                      </a:txBody>
                      <a:tcPr/>
                    </a:tc>
                    <a:tc>
                      <a:txBody>
                        <a:bodyPr/>
                        <a:lstStyle/>
                        <a:p>
                          <a:r>
                            <a:rPr lang="it-IT" dirty="0"/>
                            <a:t>Cell 1</a:t>
                          </a:r>
                        </a:p>
                      </a:txBody>
                      <a:tcPr/>
                    </a:tc>
                    <a:tc>
                      <a:txBody>
                        <a:bodyPr/>
                        <a:lstStyle/>
                        <a:p>
                          <a:r>
                            <a:rPr lang="it-IT" dirty="0"/>
                            <a:t>Cell 2</a:t>
                          </a:r>
                        </a:p>
                      </a:txBody>
                      <a:tcPr/>
                    </a:tc>
                    <a:tc>
                      <a:txBody>
                        <a:bodyPr/>
                        <a:lstStyle/>
                        <a:p>
                          <a:r>
                            <a:rPr lang="it-IT" dirty="0"/>
                            <a:t>…</a:t>
                          </a:r>
                        </a:p>
                      </a:txBody>
                      <a:tcPr/>
                    </a:tc>
                    <a:tc>
                      <a:txBody>
                        <a:bodyPr/>
                        <a:lstStyle/>
                        <a:p>
                          <a:r>
                            <a:rPr lang="it-IT" dirty="0"/>
                            <a:t>Cell </a:t>
                          </a:r>
                          <a:r>
                            <a:rPr lang="it-IT" dirty="0" err="1"/>
                            <a:t>n</a:t>
                          </a:r>
                          <a:endParaRPr lang="it-IT" dirty="0"/>
                        </a:p>
                      </a:txBody>
                      <a:tcPr/>
                    </a:tc>
                    <a:extLst>
                      <a:ext uri="{0D108BD9-81ED-4DB2-BD59-A6C34878D82A}">
                        <a16:rowId xmlns:a16="http://schemas.microsoft.com/office/drawing/2014/main" val="2993570542"/>
                      </a:ext>
                    </a:extLst>
                  </a:tr>
                  <a:tr h="449424">
                    <a:tc>
                      <a:txBody>
                        <a:bodyPr/>
                        <a:lstStyle/>
                        <a:p>
                          <a:r>
                            <a:rPr lang="it-IT" dirty="0"/>
                            <a:t>Reaction 1</a:t>
                          </a:r>
                        </a:p>
                      </a:txBody>
                      <a:tcPr/>
                    </a:tc>
                    <a:tc>
                      <a:txBody>
                        <a:bodyPr/>
                        <a:lstStyle/>
                        <a:p>
                          <a:endParaRPr lang="it-IT" dirty="0"/>
                        </a:p>
                      </a:txBody>
                      <a:tcPr/>
                    </a:tc>
                    <a:tc>
                      <a:txBody>
                        <a:bodyPr/>
                        <a:lstStyle/>
                        <a:p>
                          <a:endParaRPr lang="it-IT" dirty="0"/>
                        </a:p>
                      </a:txBody>
                      <a:tcPr/>
                    </a:tc>
                    <a:tc>
                      <a:txBody>
                        <a:bodyPr/>
                        <a:lstStyle/>
                        <a:p>
                          <a:endParaRPr lang="it-IT"/>
                        </a:p>
                      </a:txBody>
                      <a:tcPr/>
                    </a:tc>
                    <a:tc>
                      <a:txBody>
                        <a:bodyPr/>
                        <a:lstStyle/>
                        <a:p>
                          <a:endParaRPr lang="it-IT" dirty="0"/>
                        </a:p>
                      </a:txBody>
                      <a:tcPr/>
                    </a:tc>
                    <a:extLst>
                      <a:ext uri="{0D108BD9-81ED-4DB2-BD59-A6C34878D82A}">
                        <a16:rowId xmlns:a16="http://schemas.microsoft.com/office/drawing/2014/main" val="1618015948"/>
                      </a:ext>
                    </a:extLst>
                  </a:tr>
                  <a:tr h="449424">
                    <a:tc>
                      <a:txBody>
                        <a:bodyPr/>
                        <a:lstStyle/>
                        <a:p>
                          <a:r>
                            <a:rPr lang="it-IT" dirty="0"/>
                            <a:t>Reaction 2</a:t>
                          </a:r>
                        </a:p>
                      </a:txBody>
                      <a:tcPr/>
                    </a:tc>
                    <a:tc>
                      <a:txBody>
                        <a:bodyPr/>
                        <a:lstStyle/>
                        <a:p>
                          <a:endParaRPr lang="it-IT"/>
                        </a:p>
                      </a:txBody>
                      <a:tcPr/>
                    </a:tc>
                    <a:tc>
                      <a:txBody>
                        <a:bodyPr/>
                        <a:lstStyle/>
                        <a:p>
                          <a:endParaRPr lang="it-IT"/>
                        </a:p>
                      </a:txBody>
                      <a:tcPr/>
                    </a:tc>
                    <a:tc>
                      <a:txBody>
                        <a:bodyPr/>
                        <a:lstStyle/>
                        <a:p>
                          <a:endParaRPr lang="it-IT"/>
                        </a:p>
                      </a:txBody>
                      <a:tcPr/>
                    </a:tc>
                    <a:tc>
                      <a:txBody>
                        <a:bodyPr/>
                        <a:lstStyle/>
                        <a:p>
                          <a:endParaRPr lang="it-IT"/>
                        </a:p>
                      </a:txBody>
                      <a:tcPr/>
                    </a:tc>
                    <a:extLst>
                      <a:ext uri="{0D108BD9-81ED-4DB2-BD59-A6C34878D82A}">
                        <a16:rowId xmlns:a16="http://schemas.microsoft.com/office/drawing/2014/main" val="769340510"/>
                      </a:ext>
                    </a:extLst>
                  </a:tr>
                  <a:tr h="391732">
                    <a:tc>
                      <a:txBody>
                        <a:bodyPr/>
                        <a:lstStyle/>
                        <a:p>
                          <a:r>
                            <a:rPr lang="it-IT" dirty="0"/>
                            <a:t>…</a:t>
                          </a:r>
                        </a:p>
                      </a:txBody>
                      <a:tcPr/>
                    </a:tc>
                    <a:tc>
                      <a:txBody>
                        <a:bodyPr/>
                        <a:lstStyle/>
                        <a:p>
                          <a:endParaRPr lang="it-IT"/>
                        </a:p>
                      </a:txBody>
                      <a:tcPr/>
                    </a:tc>
                    <a:tc>
                      <a:txBody>
                        <a:bodyPr/>
                        <a:lstStyle/>
                        <a:p>
                          <a:endParaRPr lang="it-IT"/>
                        </a:p>
                      </a:txBody>
                      <a:tcPr/>
                    </a:tc>
                    <a:tc>
                      <a:txBody>
                        <a:bodyPr/>
                        <a:lstStyle/>
                        <a:p>
                          <a:endParaRPr lang="it-IT"/>
                        </a:p>
                      </a:txBody>
                      <a:tcPr>
                        <a:blipFill>
                          <a:blip r:embed="rId4"/>
                          <a:stretch>
                            <a:fillRect l="-368493" t="-366667" r="-112329" b="-143333"/>
                          </a:stretch>
                        </a:blipFill>
                      </a:tcPr>
                    </a:tc>
                    <a:tc>
                      <a:txBody>
                        <a:bodyPr/>
                        <a:lstStyle/>
                        <a:p>
                          <a:endParaRPr lang="it-IT"/>
                        </a:p>
                      </a:txBody>
                      <a:tcPr/>
                    </a:tc>
                    <a:extLst>
                      <a:ext uri="{0D108BD9-81ED-4DB2-BD59-A6C34878D82A}">
                        <a16:rowId xmlns:a16="http://schemas.microsoft.com/office/drawing/2014/main" val="3820816069"/>
                      </a:ext>
                    </a:extLst>
                  </a:tr>
                  <a:tr h="449424">
                    <a:tc>
                      <a:txBody>
                        <a:bodyPr/>
                        <a:lstStyle/>
                        <a:p>
                          <a:r>
                            <a:rPr lang="it-IT" dirty="0"/>
                            <a:t>Reaction m</a:t>
                          </a:r>
                        </a:p>
                      </a:txBody>
                      <a:tcPr/>
                    </a:tc>
                    <a:tc>
                      <a:txBody>
                        <a:bodyPr/>
                        <a:lstStyle/>
                        <a:p>
                          <a:endParaRPr lang="it-IT" dirty="0"/>
                        </a:p>
                      </a:txBody>
                      <a:tcPr/>
                    </a:tc>
                    <a:tc>
                      <a:txBody>
                        <a:bodyPr/>
                        <a:lstStyle/>
                        <a:p>
                          <a:endParaRPr lang="it-IT"/>
                        </a:p>
                      </a:txBody>
                      <a:tcPr/>
                    </a:tc>
                    <a:tc>
                      <a:txBody>
                        <a:bodyPr/>
                        <a:lstStyle/>
                        <a:p>
                          <a:endParaRPr lang="it-IT"/>
                        </a:p>
                      </a:txBody>
                      <a:tcPr/>
                    </a:tc>
                    <a:tc>
                      <a:txBody>
                        <a:bodyPr/>
                        <a:lstStyle/>
                        <a:p>
                          <a:endParaRPr lang="it-IT" dirty="0"/>
                        </a:p>
                      </a:txBody>
                      <a:tcPr/>
                    </a:tc>
                    <a:extLst>
                      <a:ext uri="{0D108BD9-81ED-4DB2-BD59-A6C34878D82A}">
                        <a16:rowId xmlns:a16="http://schemas.microsoft.com/office/drawing/2014/main" val="647109959"/>
                      </a:ext>
                    </a:extLst>
                  </a:tr>
                </a:tbl>
              </a:graphicData>
            </a:graphic>
          </p:graphicFrame>
        </mc:Fallback>
      </mc:AlternateContent>
      <p:sp>
        <p:nvSpPr>
          <p:cNvPr id="6" name="CasellaDiTesto 5">
            <a:extLst>
              <a:ext uri="{FF2B5EF4-FFF2-40B4-BE49-F238E27FC236}">
                <a16:creationId xmlns:a16="http://schemas.microsoft.com/office/drawing/2014/main" id="{7F4787CF-C76D-8FA8-C9CF-7EA356418783}"/>
              </a:ext>
            </a:extLst>
          </p:cNvPr>
          <p:cNvSpPr txBox="1"/>
          <p:nvPr/>
        </p:nvSpPr>
        <p:spPr>
          <a:xfrm>
            <a:off x="646111" y="2765098"/>
            <a:ext cx="4090640" cy="369332"/>
          </a:xfrm>
          <a:prstGeom prst="rect">
            <a:avLst/>
          </a:prstGeom>
          <a:noFill/>
        </p:spPr>
        <p:txBody>
          <a:bodyPr wrap="square" rtlCol="0">
            <a:spAutoFit/>
          </a:bodyPr>
          <a:lstStyle/>
          <a:p>
            <a:r>
              <a:rPr lang="en-GB" dirty="0"/>
              <a:t>From a gene expression matrix</a:t>
            </a:r>
          </a:p>
        </p:txBody>
      </p:sp>
      <p:sp>
        <p:nvSpPr>
          <p:cNvPr id="7" name="CasellaDiTesto 6">
            <a:extLst>
              <a:ext uri="{FF2B5EF4-FFF2-40B4-BE49-F238E27FC236}">
                <a16:creationId xmlns:a16="http://schemas.microsoft.com/office/drawing/2014/main" id="{04A812B7-1BDD-0D61-E2FA-AB0C7E6EBB21}"/>
              </a:ext>
            </a:extLst>
          </p:cNvPr>
          <p:cNvSpPr txBox="1"/>
          <p:nvPr/>
        </p:nvSpPr>
        <p:spPr>
          <a:xfrm>
            <a:off x="6698016" y="2763756"/>
            <a:ext cx="4844203" cy="369332"/>
          </a:xfrm>
          <a:prstGeom prst="rect">
            <a:avLst/>
          </a:prstGeom>
          <a:noFill/>
        </p:spPr>
        <p:txBody>
          <a:bodyPr wrap="square" rtlCol="0">
            <a:spAutoFit/>
          </a:bodyPr>
          <a:lstStyle/>
          <a:p>
            <a:r>
              <a:rPr lang="en-GB" dirty="0"/>
              <a:t>We obtain a reaction consistencies matrix</a:t>
            </a:r>
          </a:p>
        </p:txBody>
      </p:sp>
      <mc:AlternateContent xmlns:mc="http://schemas.openxmlformats.org/markup-compatibility/2006" xmlns:a14="http://schemas.microsoft.com/office/drawing/2010/main">
        <mc:Choice Requires="a14">
          <p:sp>
            <p:nvSpPr>
              <p:cNvPr id="8" name="CasellaDiTesto 7">
                <a:extLst>
                  <a:ext uri="{FF2B5EF4-FFF2-40B4-BE49-F238E27FC236}">
                    <a16:creationId xmlns:a16="http://schemas.microsoft.com/office/drawing/2014/main" id="{4D1A5CA8-D4E4-EDF2-E860-20253E8635EB}"/>
                  </a:ext>
                </a:extLst>
              </p:cNvPr>
              <p:cNvSpPr txBox="1"/>
              <p:nvPr/>
            </p:nvSpPr>
            <p:spPr>
              <a:xfrm>
                <a:off x="6698016" y="5411684"/>
                <a:ext cx="5224958" cy="850810"/>
              </a:xfrm>
              <a:prstGeom prst="rect">
                <a:avLst/>
              </a:prstGeom>
              <a:noFill/>
            </p:spPr>
            <p:txBody>
              <a:bodyPr wrap="square" rtlCol="0">
                <a:spAutoFit/>
              </a:bodyPr>
              <a:lstStyle/>
              <a:p>
                <a:r>
                  <a:rPr lang="en-GB" sz="1600" dirty="0"/>
                  <a:t>Entries of the reaction consistencies matrix, </a:t>
                </a:r>
                <a14:m>
                  <m:oMath xmlns:m="http://schemas.openxmlformats.org/officeDocument/2006/math">
                    <m:sSub>
                      <m:sSubPr>
                        <m:ctrlPr>
                          <a:rPr lang="en-GB" sz="1600" b="0" i="1" smtClean="0">
                            <a:latin typeface="Cambria Math" panose="02040503050406030204" pitchFamily="18" charset="0"/>
                          </a:rPr>
                        </m:ctrlPr>
                      </m:sSubPr>
                      <m:e>
                        <m:r>
                          <a:rPr lang="en-GB" sz="1600" b="0" i="1" smtClean="0">
                            <a:latin typeface="Cambria Math" panose="02040503050406030204" pitchFamily="18" charset="0"/>
                          </a:rPr>
                          <m:t>𝑐</m:t>
                        </m:r>
                      </m:e>
                      <m:sub>
                        <m:r>
                          <a:rPr lang="en-GB" sz="1600" b="0" i="1" smtClean="0">
                            <a:latin typeface="Cambria Math" panose="02040503050406030204" pitchFamily="18" charset="0"/>
                          </a:rPr>
                          <m:t>𝑖</m:t>
                        </m:r>
                        <m:r>
                          <a:rPr lang="en-GB" sz="1600" b="0" i="1" smtClean="0">
                            <a:latin typeface="Cambria Math" panose="02040503050406030204" pitchFamily="18" charset="0"/>
                          </a:rPr>
                          <m:t>,</m:t>
                        </m:r>
                        <m:r>
                          <a:rPr lang="en-GB" sz="1600" b="0" i="1" smtClean="0">
                            <a:latin typeface="Cambria Math" panose="02040503050406030204" pitchFamily="18" charset="0"/>
                          </a:rPr>
                          <m:t>𝑗</m:t>
                        </m:r>
                      </m:sub>
                    </m:sSub>
                  </m:oMath>
                </a14:m>
                <a:r>
                  <a:rPr lang="en-GB" sz="1600" dirty="0"/>
                  <a:t> represent the propensity of the cell to use that reaction.</a:t>
                </a:r>
              </a:p>
            </p:txBody>
          </p:sp>
        </mc:Choice>
        <mc:Fallback xmlns="">
          <p:sp>
            <p:nvSpPr>
              <p:cNvPr id="8" name="CasellaDiTesto 7">
                <a:extLst>
                  <a:ext uri="{FF2B5EF4-FFF2-40B4-BE49-F238E27FC236}">
                    <a16:creationId xmlns:a16="http://schemas.microsoft.com/office/drawing/2014/main" id="{4D1A5CA8-D4E4-EDF2-E860-20253E8635EB}"/>
                  </a:ext>
                </a:extLst>
              </p:cNvPr>
              <p:cNvSpPr txBox="1">
                <a:spLocks noRot="1" noChangeAspect="1" noMove="1" noResize="1" noEditPoints="1" noAdjustHandles="1" noChangeArrowheads="1" noChangeShapeType="1" noTextEdit="1"/>
              </p:cNvSpPr>
              <p:nvPr/>
            </p:nvSpPr>
            <p:spPr>
              <a:xfrm>
                <a:off x="6698016" y="5411684"/>
                <a:ext cx="5224958" cy="850810"/>
              </a:xfrm>
              <a:prstGeom prst="rect">
                <a:avLst/>
              </a:prstGeom>
              <a:blipFill>
                <a:blip r:embed="rId5"/>
                <a:stretch>
                  <a:fillRect l="-728" t="-4478" b="-10448"/>
                </a:stretch>
              </a:blipFill>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9" name="CasellaDiTesto 8">
                <a:extLst>
                  <a:ext uri="{FF2B5EF4-FFF2-40B4-BE49-F238E27FC236}">
                    <a16:creationId xmlns:a16="http://schemas.microsoft.com/office/drawing/2014/main" id="{22D056FC-48C8-A891-5B78-ED0416844EB1}"/>
                  </a:ext>
                </a:extLst>
              </p:cNvPr>
              <p:cNvSpPr txBox="1"/>
              <p:nvPr/>
            </p:nvSpPr>
            <p:spPr>
              <a:xfrm>
                <a:off x="646111" y="5411684"/>
                <a:ext cx="5152980" cy="1127809"/>
              </a:xfrm>
              <a:prstGeom prst="rect">
                <a:avLst/>
              </a:prstGeom>
              <a:noFill/>
            </p:spPr>
            <p:txBody>
              <a:bodyPr wrap="square" rtlCol="0">
                <a:spAutoFit/>
              </a:bodyPr>
              <a:lstStyle/>
              <a:p>
                <a:r>
                  <a:rPr lang="en-GB" sz="1600" dirty="0"/>
                  <a:t>Entries of the expression matrix, </a:t>
                </a:r>
                <a14:m>
                  <m:oMath xmlns:m="http://schemas.openxmlformats.org/officeDocument/2006/math">
                    <m:sSub>
                      <m:sSubPr>
                        <m:ctrlPr>
                          <a:rPr lang="en-GB" sz="1600" i="1" smtClean="0">
                            <a:latin typeface="Cambria Math" panose="02040503050406030204" pitchFamily="18" charset="0"/>
                          </a:rPr>
                        </m:ctrlPr>
                      </m:sSubPr>
                      <m:e>
                        <m:r>
                          <a:rPr lang="en-GB" sz="1600" b="0" i="1" smtClean="0">
                            <a:latin typeface="Cambria Math" panose="02040503050406030204" pitchFamily="18" charset="0"/>
                          </a:rPr>
                          <m:t>𝑔</m:t>
                        </m:r>
                      </m:e>
                      <m:sub>
                        <m:r>
                          <a:rPr lang="en-GB" sz="1600" b="0" i="1" smtClean="0">
                            <a:latin typeface="Cambria Math" panose="02040503050406030204" pitchFamily="18" charset="0"/>
                          </a:rPr>
                          <m:t>𝑖</m:t>
                        </m:r>
                        <m:r>
                          <a:rPr lang="en-GB" sz="1600" b="0" i="1" smtClean="0">
                            <a:latin typeface="Cambria Math" panose="02040503050406030204" pitchFamily="18" charset="0"/>
                          </a:rPr>
                          <m:t>,</m:t>
                        </m:r>
                        <m:r>
                          <a:rPr lang="en-GB" sz="1600" b="0" i="1" smtClean="0">
                            <a:latin typeface="Cambria Math" panose="02040503050406030204" pitchFamily="18" charset="0"/>
                          </a:rPr>
                          <m:t>𝑗</m:t>
                        </m:r>
                      </m:sub>
                    </m:sSub>
                  </m:oMath>
                </a14:m>
                <a:r>
                  <a:rPr lang="en-GB" sz="1600" dirty="0"/>
                  <a:t> represent:</a:t>
                </a:r>
              </a:p>
              <a:p>
                <a:pPr marL="285750" indent="-285750">
                  <a:buFont typeface="Arial" panose="020B0604020202020204" pitchFamily="34" charset="0"/>
                  <a:buChar char="•"/>
                </a:pPr>
                <a:r>
                  <a:rPr lang="en-GB" sz="1600" dirty="0"/>
                  <a:t>normalized expression values</a:t>
                </a:r>
              </a:p>
              <a:p>
                <a:pPr marL="285750" indent="-285750">
                  <a:buFont typeface="Arial" panose="020B0604020202020204" pitchFamily="34" charset="0"/>
                  <a:buChar char="•"/>
                </a:pPr>
                <a:r>
                  <a:rPr lang="en-GB" sz="1600" dirty="0"/>
                  <a:t>cleaned from batch effects</a:t>
                </a:r>
              </a:p>
              <a:p>
                <a:pPr marL="285750" indent="-285750">
                  <a:buFont typeface="Arial" panose="020B0604020202020204" pitchFamily="34" charset="0"/>
                  <a:buChar char="•"/>
                </a:pPr>
                <a:r>
                  <a:rPr lang="en-GB" sz="1600" dirty="0"/>
                  <a:t>scaled to TPM or CPM</a:t>
                </a:r>
              </a:p>
            </p:txBody>
          </p:sp>
        </mc:Choice>
        <mc:Fallback xmlns="">
          <p:sp>
            <p:nvSpPr>
              <p:cNvPr id="9" name="CasellaDiTesto 8">
                <a:extLst>
                  <a:ext uri="{FF2B5EF4-FFF2-40B4-BE49-F238E27FC236}">
                    <a16:creationId xmlns:a16="http://schemas.microsoft.com/office/drawing/2014/main" id="{22D056FC-48C8-A891-5B78-ED0416844EB1}"/>
                  </a:ext>
                </a:extLst>
              </p:cNvPr>
              <p:cNvSpPr txBox="1">
                <a:spLocks noRot="1" noChangeAspect="1" noMove="1" noResize="1" noEditPoints="1" noAdjustHandles="1" noChangeArrowheads="1" noChangeShapeType="1" noTextEdit="1"/>
              </p:cNvSpPr>
              <p:nvPr/>
            </p:nvSpPr>
            <p:spPr>
              <a:xfrm>
                <a:off x="646111" y="5411684"/>
                <a:ext cx="5152980" cy="1127809"/>
              </a:xfrm>
              <a:prstGeom prst="rect">
                <a:avLst/>
              </a:prstGeom>
              <a:blipFill>
                <a:blip r:embed="rId6"/>
                <a:stretch>
                  <a:fillRect l="-491" t="-3333" b="-3333"/>
                </a:stretch>
              </a:blipFill>
            </p:spPr>
            <p:txBody>
              <a:bodyPr/>
              <a:lstStyle/>
              <a:p>
                <a:r>
                  <a:rPr lang="it-IT">
                    <a:noFill/>
                  </a:rPr>
                  <a:t> </a:t>
                </a:r>
              </a:p>
            </p:txBody>
          </p:sp>
        </mc:Fallback>
      </mc:AlternateContent>
      <p:sp>
        <p:nvSpPr>
          <p:cNvPr id="10" name="Freccia destra 9">
            <a:extLst>
              <a:ext uri="{FF2B5EF4-FFF2-40B4-BE49-F238E27FC236}">
                <a16:creationId xmlns:a16="http://schemas.microsoft.com/office/drawing/2014/main" id="{FECCB4C3-8966-621B-D2C7-FC271B2D5C1D}"/>
              </a:ext>
            </a:extLst>
          </p:cNvPr>
          <p:cNvSpPr/>
          <p:nvPr/>
        </p:nvSpPr>
        <p:spPr>
          <a:xfrm>
            <a:off x="5304635" y="4309623"/>
            <a:ext cx="978408" cy="484632"/>
          </a:xfrm>
          <a:prstGeom prst="rightArrow">
            <a:avLst/>
          </a:prstGeom>
          <a:solidFill>
            <a:schemeClr val="tx1"/>
          </a:solidFill>
          <a:ln>
            <a:noFill/>
          </a:ln>
          <a:effectLst>
            <a:outerShdw blurRad="50800" dist="38100" dir="2700000" algn="tl" rotWithShape="0">
              <a:prstClr val="black">
                <a:alpha val="40000"/>
              </a:prst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ln w="0"/>
              <a:gradFill>
                <a:gsLst>
                  <a:gs pos="21000">
                    <a:srgbClr val="53575C"/>
                  </a:gs>
                  <a:gs pos="88000">
                    <a:srgbClr val="C5C7CA"/>
                  </a:gs>
                </a:gsLst>
                <a:lin ang="5400000"/>
              </a:gradFill>
            </a:endParaRPr>
          </a:p>
        </p:txBody>
      </p:sp>
      <p:sp>
        <p:nvSpPr>
          <p:cNvPr id="11" name="CasellaDiTesto 10">
            <a:extLst>
              <a:ext uri="{FF2B5EF4-FFF2-40B4-BE49-F238E27FC236}">
                <a16:creationId xmlns:a16="http://schemas.microsoft.com/office/drawing/2014/main" id="{569F51E7-4966-707E-A007-FD9A53132D24}"/>
              </a:ext>
            </a:extLst>
          </p:cNvPr>
          <p:cNvSpPr txBox="1"/>
          <p:nvPr/>
        </p:nvSpPr>
        <p:spPr>
          <a:xfrm>
            <a:off x="4022400" y="1659873"/>
            <a:ext cx="1432402" cy="369332"/>
          </a:xfrm>
          <a:prstGeom prst="rect">
            <a:avLst/>
          </a:prstGeom>
          <a:ln>
            <a:noFill/>
          </a:ln>
          <a:effectLst>
            <a:outerShdw blurRad="50800" dist="38100" dir="2700000" algn="tl"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p>
            <a:pPr algn="ctr"/>
            <a:r>
              <a:rPr lang="it-IT" dirty="0"/>
              <a:t>GSMM</a:t>
            </a:r>
          </a:p>
        </p:txBody>
      </p:sp>
      <p:sp>
        <p:nvSpPr>
          <p:cNvPr id="12" name="CasellaDiTesto 11">
            <a:extLst>
              <a:ext uri="{FF2B5EF4-FFF2-40B4-BE49-F238E27FC236}">
                <a16:creationId xmlns:a16="http://schemas.microsoft.com/office/drawing/2014/main" id="{B1AB435E-0201-8FC9-BF5D-71A94C74EC44}"/>
              </a:ext>
            </a:extLst>
          </p:cNvPr>
          <p:cNvSpPr txBox="1"/>
          <p:nvPr/>
        </p:nvSpPr>
        <p:spPr>
          <a:xfrm>
            <a:off x="1758886" y="2213871"/>
            <a:ext cx="3321450" cy="369332"/>
          </a:xfrm>
          <a:prstGeom prst="rect">
            <a:avLst/>
          </a:prstGeom>
          <a:ln>
            <a:noFill/>
          </a:ln>
          <a:effectLst>
            <a:outerShdw blurRad="50800" dist="38100" dir="2700000" algn="tl"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defPPr>
              <a:defRPr lang="it-IT"/>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it-IT" dirty="0"/>
              <a:t>Gene-to-reaction mapping</a:t>
            </a:r>
          </a:p>
        </p:txBody>
      </p:sp>
      <p:sp>
        <p:nvSpPr>
          <p:cNvPr id="13" name="CasellaDiTesto 12">
            <a:extLst>
              <a:ext uri="{FF2B5EF4-FFF2-40B4-BE49-F238E27FC236}">
                <a16:creationId xmlns:a16="http://schemas.microsoft.com/office/drawing/2014/main" id="{985A5469-2E02-4E5E-2A48-16A5AFA87DDB}"/>
              </a:ext>
            </a:extLst>
          </p:cNvPr>
          <p:cNvSpPr txBox="1"/>
          <p:nvPr/>
        </p:nvSpPr>
        <p:spPr>
          <a:xfrm>
            <a:off x="5918501" y="1649182"/>
            <a:ext cx="3110613" cy="369332"/>
          </a:xfrm>
          <a:prstGeom prst="rect">
            <a:avLst/>
          </a:prstGeom>
          <a:ln>
            <a:noFill/>
          </a:ln>
          <a:effectLst>
            <a:outerShdw blurRad="50800" dist="38100" dir="2700000" algn="tl"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defPPr>
              <a:defRPr lang="it-IT"/>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dirty="0"/>
              <a:t>Algorithm parameters</a:t>
            </a:r>
          </a:p>
        </p:txBody>
      </p:sp>
      <p:sp>
        <p:nvSpPr>
          <p:cNvPr id="14" name="CasellaDiTesto 13">
            <a:extLst>
              <a:ext uri="{FF2B5EF4-FFF2-40B4-BE49-F238E27FC236}">
                <a16:creationId xmlns:a16="http://schemas.microsoft.com/office/drawing/2014/main" id="{63A55B39-CDC0-B215-0BEB-F4359CC518C4}"/>
              </a:ext>
            </a:extLst>
          </p:cNvPr>
          <p:cNvSpPr txBox="1"/>
          <p:nvPr/>
        </p:nvSpPr>
        <p:spPr>
          <a:xfrm>
            <a:off x="6322217" y="2193700"/>
            <a:ext cx="3110613" cy="369332"/>
          </a:xfrm>
          <a:prstGeom prst="rect">
            <a:avLst/>
          </a:prstGeom>
          <a:ln>
            <a:noFill/>
          </a:ln>
          <a:effectLst>
            <a:outerShdw blurRad="50800" dist="38100" dir="2700000" algn="tl"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rtlCol="0">
            <a:spAutoFit/>
          </a:bodyPr>
          <a:lstStyle>
            <a:defPPr>
              <a:defRPr lang="it-IT"/>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it-IT" dirty="0"/>
              <a:t>Media information</a:t>
            </a:r>
          </a:p>
        </p:txBody>
      </p:sp>
      <p:cxnSp>
        <p:nvCxnSpPr>
          <p:cNvPr id="15" name="Connettore 7 14">
            <a:extLst>
              <a:ext uri="{FF2B5EF4-FFF2-40B4-BE49-F238E27FC236}">
                <a16:creationId xmlns:a16="http://schemas.microsoft.com/office/drawing/2014/main" id="{A5462399-30A3-1B5C-88BE-BFD3E6201ED6}"/>
              </a:ext>
            </a:extLst>
          </p:cNvPr>
          <p:cNvCxnSpPr>
            <a:cxnSpLocks/>
            <a:stCxn id="12" idx="3"/>
          </p:cNvCxnSpPr>
          <p:nvPr/>
        </p:nvCxnSpPr>
        <p:spPr>
          <a:xfrm>
            <a:off x="5080336" y="2398537"/>
            <a:ext cx="394346" cy="1939701"/>
          </a:xfrm>
          <a:prstGeom prst="curvedConnector2">
            <a:avLst/>
          </a:prstGeom>
          <a:ln w="38100">
            <a:solidFill>
              <a:schemeClr val="tx1"/>
            </a:solidFill>
            <a:tailEnd type="triangle"/>
          </a:ln>
          <a:effectLst>
            <a:outerShdw blurRad="50800" dist="38100" dir="2700000" algn="tl" rotWithShape="0">
              <a:prstClr val="black">
                <a:alpha val="40000"/>
              </a:prstClr>
            </a:outerShdw>
          </a:effectLst>
        </p:spPr>
        <p:style>
          <a:lnRef idx="1">
            <a:schemeClr val="accent5"/>
          </a:lnRef>
          <a:fillRef idx="0">
            <a:schemeClr val="accent5"/>
          </a:fillRef>
          <a:effectRef idx="0">
            <a:schemeClr val="accent5"/>
          </a:effectRef>
          <a:fontRef idx="minor">
            <a:schemeClr val="tx1"/>
          </a:fontRef>
        </p:style>
      </p:cxnSp>
      <p:cxnSp>
        <p:nvCxnSpPr>
          <p:cNvPr id="16" name="Connettore 7 15">
            <a:extLst>
              <a:ext uri="{FF2B5EF4-FFF2-40B4-BE49-F238E27FC236}">
                <a16:creationId xmlns:a16="http://schemas.microsoft.com/office/drawing/2014/main" id="{1DB78F1F-9701-1520-E9F7-23333E9DADB2}"/>
              </a:ext>
            </a:extLst>
          </p:cNvPr>
          <p:cNvCxnSpPr>
            <a:cxnSpLocks/>
            <a:stCxn id="11" idx="3"/>
          </p:cNvCxnSpPr>
          <p:nvPr/>
        </p:nvCxnSpPr>
        <p:spPr>
          <a:xfrm>
            <a:off x="5454802" y="1844539"/>
            <a:ext cx="165897" cy="2493699"/>
          </a:xfrm>
          <a:prstGeom prst="curvedConnector2">
            <a:avLst/>
          </a:prstGeom>
          <a:ln w="38100">
            <a:solidFill>
              <a:schemeClr val="tx1"/>
            </a:solidFill>
            <a:tailEnd type="triangle"/>
          </a:ln>
          <a:effectLst>
            <a:outerShdw blurRad="50800" dist="38100" dir="2700000" algn="tl" rotWithShape="0">
              <a:prstClr val="black">
                <a:alpha val="40000"/>
              </a:prstClr>
            </a:outerShdw>
          </a:effectLst>
        </p:spPr>
        <p:style>
          <a:lnRef idx="1">
            <a:schemeClr val="accent5"/>
          </a:lnRef>
          <a:fillRef idx="0">
            <a:schemeClr val="accent5"/>
          </a:fillRef>
          <a:effectRef idx="0">
            <a:schemeClr val="accent5"/>
          </a:effectRef>
          <a:fontRef idx="minor">
            <a:schemeClr val="tx1"/>
          </a:fontRef>
        </p:style>
      </p:cxnSp>
      <p:cxnSp>
        <p:nvCxnSpPr>
          <p:cNvPr id="17" name="Connettore 7 16">
            <a:extLst>
              <a:ext uri="{FF2B5EF4-FFF2-40B4-BE49-F238E27FC236}">
                <a16:creationId xmlns:a16="http://schemas.microsoft.com/office/drawing/2014/main" id="{62B56EC8-0ADD-061F-1227-54AAEFC82E22}"/>
              </a:ext>
            </a:extLst>
          </p:cNvPr>
          <p:cNvCxnSpPr>
            <a:cxnSpLocks/>
            <a:stCxn id="13" idx="1"/>
          </p:cNvCxnSpPr>
          <p:nvPr/>
        </p:nvCxnSpPr>
        <p:spPr>
          <a:xfrm rot="10800000" flipV="1">
            <a:off x="5798387" y="1833848"/>
            <a:ext cx="120114" cy="2504390"/>
          </a:xfrm>
          <a:prstGeom prst="curvedConnector2">
            <a:avLst/>
          </a:prstGeom>
          <a:ln w="38100">
            <a:solidFill>
              <a:schemeClr val="tx1"/>
            </a:solidFill>
            <a:tailEnd type="triangle"/>
          </a:ln>
          <a:effectLst>
            <a:outerShdw blurRad="50800" dist="38100" dir="2700000" algn="tl" rotWithShape="0">
              <a:prstClr val="black">
                <a:alpha val="40000"/>
              </a:prstClr>
            </a:outerShdw>
          </a:effectLst>
        </p:spPr>
        <p:style>
          <a:lnRef idx="1">
            <a:schemeClr val="accent5"/>
          </a:lnRef>
          <a:fillRef idx="0">
            <a:schemeClr val="accent5"/>
          </a:fillRef>
          <a:effectRef idx="0">
            <a:schemeClr val="accent5"/>
          </a:effectRef>
          <a:fontRef idx="minor">
            <a:schemeClr val="tx1"/>
          </a:fontRef>
        </p:style>
      </p:cxnSp>
      <p:cxnSp>
        <p:nvCxnSpPr>
          <p:cNvPr id="18" name="Connettore 7 17">
            <a:extLst>
              <a:ext uri="{FF2B5EF4-FFF2-40B4-BE49-F238E27FC236}">
                <a16:creationId xmlns:a16="http://schemas.microsoft.com/office/drawing/2014/main" id="{64891F6C-6AB3-468F-255C-598F5057CE95}"/>
              </a:ext>
            </a:extLst>
          </p:cNvPr>
          <p:cNvCxnSpPr>
            <a:cxnSpLocks/>
            <a:stCxn id="14" idx="1"/>
          </p:cNvCxnSpPr>
          <p:nvPr/>
        </p:nvCxnSpPr>
        <p:spPr>
          <a:xfrm rot="10800000" flipV="1">
            <a:off x="5889657" y="2378366"/>
            <a:ext cx="432561" cy="1959872"/>
          </a:xfrm>
          <a:prstGeom prst="curvedConnector2">
            <a:avLst/>
          </a:prstGeom>
          <a:ln w="38100">
            <a:solidFill>
              <a:schemeClr val="tx1"/>
            </a:solidFill>
            <a:tailEnd type="triangle"/>
          </a:ln>
          <a:effectLst>
            <a:outerShdw blurRad="50800" dist="38100" dir="2700000" algn="tl" rotWithShape="0">
              <a:prstClr val="black">
                <a:alpha val="40000"/>
              </a:prstClr>
            </a:outerShdw>
          </a:effectLst>
        </p:spPr>
        <p:style>
          <a:lnRef idx="1">
            <a:schemeClr val="accent5"/>
          </a:lnRef>
          <a:fillRef idx="0">
            <a:schemeClr val="accent5"/>
          </a:fillRef>
          <a:effectRef idx="0">
            <a:schemeClr val="accent5"/>
          </a:effectRef>
          <a:fontRef idx="minor">
            <a:schemeClr val="tx1"/>
          </a:fontRef>
        </p:style>
      </p:cxnSp>
      <p:sp>
        <p:nvSpPr>
          <p:cNvPr id="24" name="CasellaDiTesto 23">
            <a:extLst>
              <a:ext uri="{FF2B5EF4-FFF2-40B4-BE49-F238E27FC236}">
                <a16:creationId xmlns:a16="http://schemas.microsoft.com/office/drawing/2014/main" id="{072B5EDC-02E4-3701-571A-670EBAF03443}"/>
              </a:ext>
            </a:extLst>
          </p:cNvPr>
          <p:cNvSpPr txBox="1"/>
          <p:nvPr/>
        </p:nvSpPr>
        <p:spPr>
          <a:xfrm>
            <a:off x="3038039" y="1232996"/>
            <a:ext cx="5511599" cy="369332"/>
          </a:xfrm>
          <a:prstGeom prst="rect">
            <a:avLst/>
          </a:prstGeom>
          <a:noFill/>
        </p:spPr>
        <p:txBody>
          <a:bodyPr wrap="square" rtlCol="0">
            <a:spAutoFit/>
          </a:bodyPr>
          <a:lstStyle/>
          <a:p>
            <a:r>
              <a:rPr lang="en-GB" dirty="0"/>
              <a:t>With some ready-to-use COMPASS ingredients</a:t>
            </a:r>
          </a:p>
        </p:txBody>
      </p:sp>
    </p:spTree>
    <p:extLst>
      <p:ext uri="{BB962C8B-B14F-4D97-AF65-F5344CB8AC3E}">
        <p14:creationId xmlns:p14="http://schemas.microsoft.com/office/powerpoint/2010/main" val="3940884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fade">
                                      <p:cBhvr>
                                        <p:cTn id="39" dur="500"/>
                                        <p:tgtEl>
                                          <p:spTgt spid="7"/>
                                        </p:tgtEl>
                                      </p:cBhvr>
                                    </p:animEffect>
                                  </p:childTnLst>
                                </p:cTn>
                              </p:par>
                              <p:par>
                                <p:cTn id="40" presetID="10"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animBg="1"/>
      <p:bldP spid="11" grpId="0" animBg="1"/>
      <p:bldP spid="12" grpId="0" animBg="1"/>
      <p:bldP spid="13" grpId="0" animBg="1"/>
      <p:bldP spid="14" grpId="0" animBg="1"/>
      <p:bldP spid="24"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{4584A5A4-11AD-3640-A0A3-8FA523925FE5}tf10001062</Template>
  <TotalTime>7871</TotalTime>
  <Words>2194</Words>
  <Application>Microsoft Macintosh PowerPoint</Application>
  <PresentationFormat>Widescreen</PresentationFormat>
  <Paragraphs>227</Paragraphs>
  <Slides>23</Slides>
  <Notes>22</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AdvPSA183</vt:lpstr>
      <vt:lpstr>Arial</vt:lpstr>
      <vt:lpstr>Calibri</vt:lpstr>
      <vt:lpstr>Cambria Math</vt:lpstr>
      <vt:lpstr>Century Gothic</vt:lpstr>
      <vt:lpstr>Wingdings</vt:lpstr>
      <vt:lpstr>Wingdings 3</vt:lpstr>
      <vt:lpstr>Ion</vt:lpstr>
      <vt:lpstr>Metabolic Profile Characterization From Single-cell RNA-seq Data</vt:lpstr>
      <vt:lpstr>Genome-Scale Metabolic Models &amp; Flux Balance Analysis</vt:lpstr>
      <vt:lpstr>An application: COMPASS Metabolic modeling of single Th17 cells reveals regulators of autoimmunity, Wagner et al., Cell 2021</vt:lpstr>
      <vt:lpstr>PowerPoint Presentation</vt:lpstr>
      <vt:lpstr>PowerPoint Presentation</vt:lpstr>
      <vt:lpstr>Some results</vt:lpstr>
      <vt:lpstr>What if we apply COMPASS on our data?</vt:lpstr>
      <vt:lpstr>PowerPoint Presentation</vt:lpstr>
      <vt:lpstr>In brief, what are we doing?</vt:lpstr>
      <vt:lpstr>Let’s perform some analysis</vt:lpstr>
      <vt:lpstr>Exploratory analysis  Single-Cell RNA-Seq data</vt:lpstr>
      <vt:lpstr>Exploratory analysis  Metabolic data generated by COMPASS</vt:lpstr>
      <vt:lpstr>Exploratory analysis  Metabolic data generated by COMPASS</vt:lpstr>
      <vt:lpstr>Exploratory analysis  Metabolic data generated by COMPASS</vt:lpstr>
      <vt:lpstr>Exploratory analysis  Metabolic data generated by COMPASS on gene expression data</vt:lpstr>
      <vt:lpstr>Characterise clusters Why?</vt:lpstr>
      <vt:lpstr>Characterise clusters How?</vt:lpstr>
      <vt:lpstr>Characterise clusters – Volcano plot An example on cluster 4 – the most populated</vt:lpstr>
      <vt:lpstr>Characterise clusters – Subsystems An example on cluster 4 – the most populated</vt:lpstr>
      <vt:lpstr>Characterise clusters – Effect sizes An example on cluster 4 – the most populated</vt:lpstr>
      <vt:lpstr>Characterise clusters - Metareactions An example on cluster 4 – the most populated</vt:lpstr>
      <vt:lpstr>PowerPoint Presentation</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Matteo Calgaro</dc:creator>
  <cp:lastModifiedBy>OUMAR NDIAYE</cp:lastModifiedBy>
  <cp:revision>144</cp:revision>
  <dcterms:created xsi:type="dcterms:W3CDTF">2022-10-05T14:40:38Z</dcterms:created>
  <dcterms:modified xsi:type="dcterms:W3CDTF">2022-10-20T21:49:44Z</dcterms:modified>
</cp:coreProperties>
</file>

<file path=docProps/thumbnail.jpeg>
</file>